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 id="2147483671" r:id="rId3"/>
  </p:sldMasterIdLst>
  <p:notesMasterIdLst>
    <p:notesMasterId r:id="rId58"/>
  </p:notesMasterIdLst>
  <p:sldIdLst>
    <p:sldId id="10386" r:id="rId4"/>
    <p:sldId id="10343" r:id="rId5"/>
    <p:sldId id="10362" r:id="rId6"/>
    <p:sldId id="10375" r:id="rId7"/>
    <p:sldId id="10326" r:id="rId8"/>
    <p:sldId id="10327" r:id="rId9"/>
    <p:sldId id="10361" r:id="rId10"/>
    <p:sldId id="10328" r:id="rId11"/>
    <p:sldId id="10382" r:id="rId12"/>
    <p:sldId id="10383" r:id="rId13"/>
    <p:sldId id="10381" r:id="rId14"/>
    <p:sldId id="10329" r:id="rId15"/>
    <p:sldId id="10333" r:id="rId16"/>
    <p:sldId id="1604" r:id="rId17"/>
    <p:sldId id="1606" r:id="rId18"/>
    <p:sldId id="1607" r:id="rId19"/>
    <p:sldId id="1608" r:id="rId20"/>
    <p:sldId id="1609" r:id="rId21"/>
    <p:sldId id="10334" r:id="rId22"/>
    <p:sldId id="10331" r:id="rId23"/>
    <p:sldId id="10344" r:id="rId24"/>
    <p:sldId id="1614" r:id="rId25"/>
    <p:sldId id="10365" r:id="rId26"/>
    <p:sldId id="10338" r:id="rId27"/>
    <p:sldId id="10366" r:id="rId28"/>
    <p:sldId id="10384" r:id="rId29"/>
    <p:sldId id="10360" r:id="rId30"/>
    <p:sldId id="10337" r:id="rId31"/>
    <p:sldId id="10379" r:id="rId32"/>
    <p:sldId id="10336" r:id="rId33"/>
    <p:sldId id="10340" r:id="rId34"/>
    <p:sldId id="10345" r:id="rId35"/>
    <p:sldId id="10346" r:id="rId36"/>
    <p:sldId id="10347" r:id="rId37"/>
    <p:sldId id="10348" r:id="rId38"/>
    <p:sldId id="10385" r:id="rId39"/>
    <p:sldId id="10368" r:id="rId40"/>
    <p:sldId id="10369" r:id="rId41"/>
    <p:sldId id="10358" r:id="rId42"/>
    <p:sldId id="10374" r:id="rId43"/>
    <p:sldId id="1546" r:id="rId44"/>
    <p:sldId id="1547" r:id="rId45"/>
    <p:sldId id="10378" r:id="rId46"/>
    <p:sldId id="1653" r:id="rId47"/>
    <p:sldId id="1654" r:id="rId48"/>
    <p:sldId id="2173" r:id="rId49"/>
    <p:sldId id="2174" r:id="rId50"/>
    <p:sldId id="1648" r:id="rId51"/>
    <p:sldId id="1649" r:id="rId52"/>
    <p:sldId id="1650" r:id="rId53"/>
    <p:sldId id="10376" r:id="rId54"/>
    <p:sldId id="10377" r:id="rId55"/>
    <p:sldId id="10357" r:id="rId56"/>
    <p:sldId id="10321"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cmAuthor id="2" name="zhiqin xu" initials="z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7"/>
    <a:srgbClr val="002B7F"/>
    <a:srgbClr val="1D41D5"/>
    <a:srgbClr val="3232FF"/>
    <a:srgbClr val="0000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83" autoAdjust="0"/>
    <p:restoredTop sz="89457" autoAdjust="0"/>
  </p:normalViewPr>
  <p:slideViewPr>
    <p:cSldViewPr snapToGrid="0" showGuides="1">
      <p:cViewPr varScale="1">
        <p:scale>
          <a:sx n="127" d="100"/>
          <a:sy n="127" d="100"/>
        </p:scale>
        <p:origin x="880" y="176"/>
      </p:cViewPr>
      <p:guideLst>
        <p:guide orient="horz" pos="2160"/>
        <p:guide pos="3840"/>
      </p:guideLst>
    </p:cSldViewPr>
  </p:slideViewPr>
  <p:notesTextViewPr>
    <p:cViewPr>
      <p:scale>
        <a:sx n="3" d="2"/>
        <a:sy n="3" d="2"/>
      </p:scale>
      <p:origin x="0" y="0"/>
    </p:cViewPr>
  </p:notesTextViewPr>
  <p:sorterViewPr>
    <p:cViewPr>
      <p:scale>
        <a:sx n="50" d="100"/>
        <a:sy n="50" d="100"/>
      </p:scale>
      <p:origin x="0" y="-29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2025/10/9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5B131-4498-C781-84C1-584C6089CD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971648-E3BB-9286-CBF1-7596921A0D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0F76F3-F80A-7BDF-614F-105A41F7D0D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B1652F-A555-E055-75FE-D526779AEC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B6C25-FFE4-4126-ADF1-3137FE8DB2D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51731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2025/10/9</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2025/10/9</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2025/10/9</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2025/10/9</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2025/10/9</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4152561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2025/10/9</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1653270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329946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868033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515530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5465150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157746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871427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85733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856010"/>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1858733030"/>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71319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8.png"/><Relationship Id="rId2" Type="http://schemas.openxmlformats.org/officeDocument/2006/relationships/slideLayout" Target="../slideLayouts/slideLayout11.xml"/><Relationship Id="rId16"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8.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1"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3" r:id="rId9"/>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just" defTabSz="1219200" rtl="0" eaLnBrk="1" latinLnBrk="0" hangingPunct="1">
        <a:lnSpc>
          <a:spcPct val="120000"/>
        </a:lnSpc>
        <a:spcBef>
          <a:spcPts val="0"/>
        </a:spcBef>
        <a:spcAft>
          <a:spcPts val="635"/>
        </a:spcAft>
        <a:buSzPct val="80000"/>
        <a:buFontTx/>
        <a:buNone/>
        <a:defRPr sz="2400" b="1" kern="1200">
          <a:solidFill>
            <a:schemeClr val="tx2"/>
          </a:solidFill>
          <a:latin typeface="微软雅黑" panose="020B0503020204020204" pitchFamily="34" charset="-122"/>
          <a:ea typeface="微软雅黑" panose="020B0503020204020204" pitchFamily="34" charset="-122"/>
          <a:cs typeface="+mn-cs"/>
        </a:defRPr>
      </a:lvl1pPr>
      <a:lvl2pPr marL="609600" indent="0" algn="just" defTabSz="1219200" rtl="0" eaLnBrk="1" latinLnBrk="0" hangingPunct="1">
        <a:lnSpc>
          <a:spcPct val="120000"/>
        </a:lnSpc>
        <a:spcBef>
          <a:spcPts val="0"/>
        </a:spcBef>
        <a:spcAft>
          <a:spcPts val="635"/>
        </a:spcAft>
        <a:buSzPct val="70000"/>
        <a:buFontTx/>
        <a:buNone/>
        <a:defRPr sz="2000" b="1" kern="1200">
          <a:solidFill>
            <a:schemeClr val="tx2"/>
          </a:solidFill>
          <a:latin typeface="微软雅黑" panose="020B0503020204020204" pitchFamily="34" charset="-122"/>
          <a:ea typeface="微软雅黑" panose="020B0503020204020204" pitchFamily="34" charset="-122"/>
          <a:cs typeface="+mn-cs"/>
        </a:defRPr>
      </a:lvl2pPr>
      <a:lvl3pPr marL="1219200" indent="0" algn="just" defTabSz="1219200" rtl="0" eaLnBrk="1" latinLnBrk="0" hangingPunct="1">
        <a:lnSpc>
          <a:spcPct val="120000"/>
        </a:lnSpc>
        <a:spcBef>
          <a:spcPts val="0"/>
        </a:spcBef>
        <a:spcAft>
          <a:spcPts val="635"/>
        </a:spcAft>
        <a:buSzPct val="60000"/>
        <a:buFontTx/>
        <a:buNone/>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5"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7"/>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7"/>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7"/>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3"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0210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5"/>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5"/>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5"/>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2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331.png"/></Relationships>
</file>

<file path=ppt/slides/_rels/slide2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1.png"/><Relationship Id="rId1" Type="http://schemas.openxmlformats.org/officeDocument/2006/relationships/slideLayout" Target="../slideLayouts/slideLayout6.xml"/><Relationship Id="rId4" Type="http://schemas.openxmlformats.org/officeDocument/2006/relationships/image" Target="../media/image471.png"/></Relationships>
</file>

<file path=ppt/slides/_rels/slide29.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390.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6.xml"/><Relationship Id="rId1" Type="http://schemas.openxmlformats.org/officeDocument/2006/relationships/tags" Target="../tags/tag4.xml"/><Relationship Id="rId5" Type="http://schemas.openxmlformats.org/officeDocument/2006/relationships/image" Target="../media/image420.png"/><Relationship Id="rId4" Type="http://schemas.openxmlformats.org/officeDocument/2006/relationships/image" Target="../media/image410.png"/></Relationships>
</file>

<file path=ppt/slides/_rels/slide3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3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9.xml"/><Relationship Id="rId5" Type="http://schemas.openxmlformats.org/officeDocument/2006/relationships/image" Target="../media/image200.png"/><Relationship Id="rId4" Type="http://schemas.openxmlformats.org/officeDocument/2006/relationships/image" Target="../media/image59.emf"/></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CA15B-281D-1C59-E951-6ECE481AE39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EA63D1B-585A-BE51-03AE-11833879C6B6}"/>
              </a:ext>
            </a:extLst>
          </p:cNvPr>
          <p:cNvSpPr txBox="1"/>
          <p:nvPr/>
        </p:nvSpPr>
        <p:spPr>
          <a:xfrm>
            <a:off x="6591" y="3694683"/>
            <a:ext cx="12192000" cy="2769989"/>
          </a:xfrm>
          <a:prstGeom prst="rect">
            <a:avLst/>
          </a:prstGeom>
          <a:noFill/>
        </p:spPr>
        <p:txBody>
          <a:bodyPr wrap="square" rtlCol="0" anchor="ctr">
            <a:spAutoFit/>
          </a:bodyPr>
          <a:lstStyle/>
          <a:p>
            <a:pPr marL="0" marR="0" lvl="0" indent="0" algn="ctr" defTabSz="864235" rtl="0" eaLnBrk="1" fontAlgn="auto" latinLnBrk="0" hangingPunct="1">
              <a:lnSpc>
                <a:spcPct val="100000"/>
              </a:lnSpc>
              <a:spcBef>
                <a:spcPts val="0"/>
              </a:spcBef>
              <a:spcAft>
                <a:spcPts val="2400"/>
              </a:spcAft>
              <a:buClrTx/>
              <a:buSzTx/>
              <a:buFontTx/>
              <a:buNone/>
              <a:tabLst/>
              <a:defRPr/>
            </a:pPr>
            <a:r>
              <a:rPr kumimoji="0" lang="zh-CN" altLang="en-US" sz="5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神经网络求解微分方程</a:t>
            </a:r>
            <a:endParaRPr kumimoji="0" lang="en-US" altLang="zh-CN" sz="5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235" rtl="0" eaLnBrk="1" fontAlgn="auto" latinLnBrk="0" hangingPunct="1">
              <a:lnSpc>
                <a:spcPct val="100000"/>
              </a:lnSpc>
              <a:spcBef>
                <a:spcPts val="0"/>
              </a:spcBef>
              <a:spcAft>
                <a:spcPts val="24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许志钦</a:t>
            </a:r>
            <a:endPar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235" rtl="0" eaLnBrk="1" fontAlgn="auto" latinLnBrk="0" hangingPunct="1">
              <a:lnSpc>
                <a:spcPct val="100000"/>
              </a:lnSpc>
              <a:spcBef>
                <a:spcPts val="0"/>
              </a:spcBef>
              <a:spcAft>
                <a:spcPts val="24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上海交通大学</a:t>
            </a:r>
            <a:endPar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235" rtl="0" eaLnBrk="1" fontAlgn="auto" latinLnBrk="0" hangingPunct="1">
              <a:lnSpc>
                <a:spcPct val="100000"/>
              </a:lnSpc>
              <a:spcBef>
                <a:spcPts val="0"/>
              </a:spcBef>
              <a:spcAft>
                <a:spcPts val="0"/>
              </a:spcAft>
              <a:buClrTx/>
              <a:buSzTx/>
              <a:buFontTx/>
              <a:buNone/>
              <a:tabLst/>
              <a:defRPr/>
            </a:pPr>
            <a:fld id="{E102F756-3B96-CC46-A2D4-96CC8736307C}" type="datetime3">
              <a:rPr kumimoji="0" lang="zh-CN" alt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ctr" defTabSz="864235" rtl="0" eaLnBrk="1" fontAlgn="auto" latinLnBrk="0" hangingPunct="1">
                <a:lnSpc>
                  <a:spcPct val="100000"/>
                </a:lnSpc>
                <a:spcBef>
                  <a:spcPts val="0"/>
                </a:spcBef>
                <a:spcAft>
                  <a:spcPts val="0"/>
                </a:spcAft>
                <a:buClrTx/>
                <a:buSzTx/>
                <a:buFontTx/>
                <a:buNone/>
                <a:tabLst/>
                <a:defRPr/>
              </a:pPr>
              <a:t>2025年10月9日星期四</a:t>
            </a:fld>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9899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33B26-3DFE-0C92-85B8-5B1BDC5BE91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FE381E4-CE04-E587-6093-E2D2D318C975}"/>
              </a:ext>
            </a:extLst>
          </p:cNvPr>
          <p:cNvSpPr>
            <a:spLocks noGrp="1"/>
          </p:cNvSpPr>
          <p:nvPr>
            <p:ph type="title"/>
          </p:nvPr>
        </p:nvSpPr>
        <p:spPr/>
        <p:txBody>
          <a:bodyPr/>
          <a:lstStyle/>
          <a:p>
            <a:r>
              <a:rPr lang="zh-CN" altLang="en-US" dirty="0"/>
              <a:t>求解一个未知函数的思路：更复杂的问题，换参数化方法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BB4F982-43DE-41F3-8122-67ECE201CC9A}"/>
                  </a:ext>
                </a:extLst>
              </p:cNvPr>
              <p:cNvSpPr txBox="1"/>
              <p:nvPr/>
            </p:nvSpPr>
            <p:spPr>
              <a:xfrm>
                <a:off x="-260350" y="881853"/>
                <a:ext cx="5461000" cy="1080489"/>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𝐹</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𝑚𝑎</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𝑚</m:t>
                      </m:r>
                      <m:f>
                        <m:fPr>
                          <m:ctrlPr>
                            <a:rPr lang="en-US" altLang="zh-CN" sz="3200" b="0" i="1" smtClean="0">
                              <a:solidFill>
                                <a:schemeClr val="tx2"/>
                              </a:solidFill>
                              <a:latin typeface="Cambria Math" panose="02040503050406030204" pitchFamily="18" charset="0"/>
                            </a:rPr>
                          </m:ctrlPr>
                        </m:fPr>
                        <m:num>
                          <m:sSup>
                            <m:sSupPr>
                              <m:ctrlPr>
                                <a:rPr lang="en-US" altLang="zh-CN" sz="3200" b="0" i="1" smtClean="0">
                                  <a:solidFill>
                                    <a:schemeClr val="tx2"/>
                                  </a:solidFill>
                                  <a:latin typeface="Cambria Math" panose="02040503050406030204" pitchFamily="18" charset="0"/>
                                </a:rPr>
                              </m:ctrlPr>
                            </m:sSupPr>
                            <m:e>
                              <m:r>
                                <a:rPr lang="en-US" altLang="zh-CN" sz="3200" b="0" i="1" smtClean="0">
                                  <a:solidFill>
                                    <a:schemeClr val="tx2"/>
                                  </a:solidFill>
                                  <a:latin typeface="Cambria Math" panose="02040503050406030204" pitchFamily="18" charset="0"/>
                                </a:rPr>
                                <m:t>𝑑</m:t>
                              </m:r>
                            </m:e>
                            <m:sup>
                              <m:r>
                                <a:rPr lang="en-US" altLang="zh-CN" sz="3200" b="0" i="1" smtClean="0">
                                  <a:solidFill>
                                    <a:schemeClr val="tx2"/>
                                  </a:solidFill>
                                  <a:latin typeface="Cambria Math" panose="02040503050406030204" pitchFamily="18" charset="0"/>
                                </a:rPr>
                                <m:t>2</m:t>
                              </m:r>
                            </m:sup>
                          </m:sSup>
                          <m:r>
                            <a:rPr lang="en-US" altLang="zh-CN" sz="3200" b="0" i="1" smtClean="0">
                              <a:solidFill>
                                <a:schemeClr val="tx2"/>
                              </a:solidFill>
                              <a:latin typeface="Cambria Math" panose="02040503050406030204" pitchFamily="18" charset="0"/>
                            </a:rPr>
                            <m:t>𝑠</m:t>
                          </m:r>
                        </m:num>
                        <m:den>
                          <m:r>
                            <a:rPr lang="en-US" altLang="zh-CN" sz="3200" b="0" i="1" smtClean="0">
                              <a:solidFill>
                                <a:schemeClr val="tx2"/>
                              </a:solidFill>
                              <a:latin typeface="Cambria Math" panose="02040503050406030204" pitchFamily="18" charset="0"/>
                            </a:rPr>
                            <m:t>𝑑</m:t>
                          </m:r>
                          <m:sSup>
                            <m:sSupPr>
                              <m:ctrlPr>
                                <a:rPr lang="en-US" altLang="zh-CN" sz="3200" b="0" i="1" smtClean="0">
                                  <a:solidFill>
                                    <a:schemeClr val="tx2"/>
                                  </a:solidFill>
                                  <a:latin typeface="Cambria Math" panose="02040503050406030204" pitchFamily="18" charset="0"/>
                                </a:rPr>
                              </m:ctrlPr>
                            </m:sSupPr>
                            <m:e>
                              <m:r>
                                <a:rPr lang="en-US" altLang="zh-CN" sz="3200" b="0" i="1" smtClean="0">
                                  <a:solidFill>
                                    <a:schemeClr val="tx2"/>
                                  </a:solidFill>
                                  <a:latin typeface="Cambria Math" panose="02040503050406030204" pitchFamily="18" charset="0"/>
                                </a:rPr>
                                <m:t>𝑡</m:t>
                              </m:r>
                            </m:e>
                            <m:sup>
                              <m:r>
                                <a:rPr lang="en-US" altLang="zh-CN" sz="3200" b="0" i="1" smtClean="0">
                                  <a:solidFill>
                                    <a:schemeClr val="tx2"/>
                                  </a:solidFill>
                                  <a:latin typeface="Cambria Math" panose="02040503050406030204" pitchFamily="18" charset="0"/>
                                </a:rPr>
                                <m:t>2</m:t>
                              </m:r>
                            </m:sup>
                          </m:sSup>
                        </m:den>
                      </m:f>
                    </m:oMath>
                  </m:oMathPara>
                </a14:m>
                <a:endParaRPr lang="zh-CN" altLang="en-US" sz="3200" dirty="0">
                  <a:solidFill>
                    <a:schemeClr val="tx2"/>
                  </a:solidFill>
                </a:endParaRPr>
              </a:p>
            </p:txBody>
          </p:sp>
        </mc:Choice>
        <mc:Fallback xmlns="">
          <p:sp>
            <p:nvSpPr>
              <p:cNvPr id="4" name="文本框 3">
                <a:extLst>
                  <a:ext uri="{FF2B5EF4-FFF2-40B4-BE49-F238E27FC236}">
                    <a16:creationId xmlns:a16="http://schemas.microsoft.com/office/drawing/2014/main" id="{7BB4F982-43DE-41F3-8122-67ECE201CC9A}"/>
                  </a:ext>
                </a:extLst>
              </p:cNvPr>
              <p:cNvSpPr txBox="1">
                <a:spLocks noRot="1" noChangeAspect="1" noMove="1" noResize="1" noEditPoints="1" noAdjustHandles="1" noChangeArrowheads="1" noChangeShapeType="1" noTextEdit="1"/>
              </p:cNvSpPr>
              <p:nvPr/>
            </p:nvSpPr>
            <p:spPr>
              <a:xfrm>
                <a:off x="-260350" y="881853"/>
                <a:ext cx="5461000" cy="108048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B459B16-F825-023E-10D8-F778E8A95D99}"/>
                  </a:ext>
                </a:extLst>
              </p:cNvPr>
              <p:cNvSpPr txBox="1"/>
              <p:nvPr/>
            </p:nvSpPr>
            <p:spPr>
              <a:xfrm>
                <a:off x="3962400" y="1219723"/>
                <a:ext cx="3244850" cy="58477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𝐹</m:t>
                      </m:r>
                      <m:r>
                        <a:rPr lang="en-US" altLang="zh-CN" sz="3200" b="0" i="1" smtClean="0">
                          <a:solidFill>
                            <a:schemeClr val="tx2"/>
                          </a:solidFill>
                          <a:latin typeface="Cambria Math" panose="02040503050406030204" pitchFamily="18" charset="0"/>
                        </a:rPr>
                        <m:t>=</m:t>
                      </m:r>
                      <m:func>
                        <m:funcPr>
                          <m:ctrlPr>
                            <a:rPr lang="en-US" altLang="zh-CN" sz="3200" b="0" i="1" smtClean="0">
                              <a:solidFill>
                                <a:schemeClr val="tx2"/>
                              </a:solidFill>
                              <a:latin typeface="Cambria Math" panose="02040503050406030204" pitchFamily="18" charset="0"/>
                            </a:rPr>
                          </m:ctrlPr>
                        </m:funcPr>
                        <m:fName>
                          <m:r>
                            <m:rPr>
                              <m:sty m:val="p"/>
                            </m:rPr>
                            <a:rPr lang="en-US" altLang="zh-CN" sz="3200" b="0" i="0" smtClean="0">
                              <a:solidFill>
                                <a:schemeClr val="tx2"/>
                              </a:solidFill>
                              <a:latin typeface="Cambria Math" panose="02040503050406030204" pitchFamily="18" charset="0"/>
                            </a:rPr>
                            <m:t>sin</m:t>
                          </m:r>
                        </m:fName>
                        <m:e>
                          <m:r>
                            <a:rPr lang="en-US" altLang="zh-CN" sz="3200" b="0" i="1" smtClean="0">
                              <a:solidFill>
                                <a:schemeClr val="tx2"/>
                              </a:solidFill>
                              <a:latin typeface="Cambria Math" panose="02040503050406030204" pitchFamily="18" charset="0"/>
                            </a:rPr>
                            <m:t>𝑡</m:t>
                          </m:r>
                        </m:e>
                      </m:func>
                      <m:r>
                        <a:rPr lang="en-US" altLang="zh-CN" sz="3200" b="0" i="1" smtClean="0">
                          <a:solidFill>
                            <a:schemeClr val="tx2"/>
                          </a:solidFill>
                          <a:latin typeface="Cambria Math" panose="02040503050406030204" pitchFamily="18" charset="0"/>
                        </a:rPr>
                        <m:t>+1/</m:t>
                      </m:r>
                      <m:r>
                        <a:rPr lang="en-US" altLang="zh-CN" sz="3200" b="0" i="1" smtClean="0">
                          <a:solidFill>
                            <a:schemeClr val="tx2"/>
                          </a:solidFill>
                          <a:latin typeface="Cambria Math" panose="02040503050406030204" pitchFamily="18" charset="0"/>
                        </a:rPr>
                        <m:t>𝑡</m:t>
                      </m:r>
                    </m:oMath>
                  </m:oMathPara>
                </a14:m>
                <a:endParaRPr lang="zh-CN" altLang="en-US" sz="3200" dirty="0">
                  <a:solidFill>
                    <a:schemeClr val="tx2"/>
                  </a:solidFill>
                </a:endParaRPr>
              </a:p>
            </p:txBody>
          </p:sp>
        </mc:Choice>
        <mc:Fallback xmlns="">
          <p:sp>
            <p:nvSpPr>
              <p:cNvPr id="5" name="文本框 4">
                <a:extLst>
                  <a:ext uri="{FF2B5EF4-FFF2-40B4-BE49-F238E27FC236}">
                    <a16:creationId xmlns:a16="http://schemas.microsoft.com/office/drawing/2014/main" id="{AB459B16-F825-023E-10D8-F778E8A95D99}"/>
                  </a:ext>
                </a:extLst>
              </p:cNvPr>
              <p:cNvSpPr txBox="1">
                <a:spLocks noRot="1" noChangeAspect="1" noMove="1" noResize="1" noEditPoints="1" noAdjustHandles="1" noChangeArrowheads="1" noChangeShapeType="1" noTextEdit="1"/>
              </p:cNvSpPr>
              <p:nvPr/>
            </p:nvSpPr>
            <p:spPr>
              <a:xfrm>
                <a:off x="3962400" y="1219723"/>
                <a:ext cx="324485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5497B3B-5C6D-A025-3206-F6EA0065C0A7}"/>
                  </a:ext>
                </a:extLst>
              </p:cNvPr>
              <p:cNvSpPr txBox="1"/>
              <p:nvPr/>
            </p:nvSpPr>
            <p:spPr>
              <a:xfrm>
                <a:off x="6921500" y="1255841"/>
                <a:ext cx="5461000" cy="584775"/>
              </a:xfrm>
              <a:prstGeom prst="rect">
                <a:avLst/>
              </a:prstGeom>
              <a:noFill/>
            </p:spPr>
            <p:txBody>
              <a:bodyPr wrap="square" rtlCol="0">
                <a:spAutoFit/>
              </a:bodyPr>
              <a:lstStyle/>
              <a:p>
                <a:pPr algn="l"/>
                <a:r>
                  <a:rPr lang="zh-CN" altLang="en-US" sz="3200" dirty="0">
                    <a:solidFill>
                      <a:schemeClr val="tx2"/>
                    </a:solidFill>
                  </a:rPr>
                  <a:t>静止开始位置</a:t>
                </a:r>
                <a:r>
                  <a:rPr lang="en-US" altLang="zh-CN" sz="3200" dirty="0">
                    <a:solidFill>
                      <a:schemeClr val="tx2"/>
                    </a:solidFill>
                  </a:rPr>
                  <a:t>0</a:t>
                </a:r>
                <a:r>
                  <a:rPr lang="zh-CN" altLang="en-US" sz="3200" dirty="0">
                    <a:solidFill>
                      <a:schemeClr val="tx2"/>
                    </a:solidFill>
                  </a:rPr>
                  <a:t>开始，求</a:t>
                </a:r>
                <a14:m>
                  <m:oMath xmlns:m="http://schemas.openxmlformats.org/officeDocument/2006/math">
                    <m:r>
                      <a:rPr lang="en-US" altLang="zh-CN" sz="3200" b="0" i="1" smtClean="0">
                        <a:solidFill>
                          <a:schemeClr val="tx2"/>
                        </a:solidFill>
                        <a:latin typeface="Cambria Math" panose="02040503050406030204" pitchFamily="18" charset="0"/>
                      </a:rPr>
                      <m:t>𝑠</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𝑡</m:t>
                    </m:r>
                    <m:r>
                      <a:rPr lang="en-US" altLang="zh-CN" sz="3200" b="0" i="1" smtClean="0">
                        <a:solidFill>
                          <a:schemeClr val="tx2"/>
                        </a:solidFill>
                        <a:latin typeface="Cambria Math" panose="02040503050406030204" pitchFamily="18" charset="0"/>
                      </a:rPr>
                      <m:t>)</m:t>
                    </m:r>
                  </m:oMath>
                </a14:m>
                <a:r>
                  <a:rPr lang="en-US" altLang="zh-CN" sz="3200" dirty="0">
                    <a:solidFill>
                      <a:schemeClr val="tx2"/>
                    </a:solidFill>
                  </a:rPr>
                  <a:t>.</a:t>
                </a:r>
                <a:endParaRPr lang="zh-CN" altLang="en-US" sz="3200" dirty="0">
                  <a:solidFill>
                    <a:schemeClr val="tx2"/>
                  </a:solidFill>
                </a:endParaRPr>
              </a:p>
            </p:txBody>
          </p:sp>
        </mc:Choice>
        <mc:Fallback xmlns="">
          <p:sp>
            <p:nvSpPr>
              <p:cNvPr id="6" name="文本框 5">
                <a:extLst>
                  <a:ext uri="{FF2B5EF4-FFF2-40B4-BE49-F238E27FC236}">
                    <a16:creationId xmlns:a16="http://schemas.microsoft.com/office/drawing/2014/main" id="{D5497B3B-5C6D-A025-3206-F6EA0065C0A7}"/>
                  </a:ext>
                </a:extLst>
              </p:cNvPr>
              <p:cNvSpPr txBox="1">
                <a:spLocks noRot="1" noChangeAspect="1" noMove="1" noResize="1" noEditPoints="1" noAdjustHandles="1" noChangeArrowheads="1" noChangeShapeType="1" noTextEdit="1"/>
              </p:cNvSpPr>
              <p:nvPr/>
            </p:nvSpPr>
            <p:spPr>
              <a:xfrm>
                <a:off x="6921500" y="1255841"/>
                <a:ext cx="5461000" cy="584775"/>
              </a:xfrm>
              <a:prstGeom prst="rect">
                <a:avLst/>
              </a:prstGeom>
              <a:blipFill>
                <a:blip r:embed="rId4"/>
                <a:stretch>
                  <a:fillRect l="-2790" t="-19792" b="-34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07936E9-A149-702C-117D-D4AD6F11B437}"/>
                  </a:ext>
                </a:extLst>
              </p:cNvPr>
              <p:cNvSpPr txBox="1"/>
              <p:nvPr/>
            </p:nvSpPr>
            <p:spPr>
              <a:xfrm>
                <a:off x="869950" y="1962342"/>
                <a:ext cx="4819650" cy="640881"/>
              </a:xfrm>
              <a:prstGeom prst="rect">
                <a:avLst/>
              </a:prstGeom>
              <a:noFill/>
            </p:spPr>
            <p:txBody>
              <a:bodyPr wrap="square" rtlCol="0">
                <a:spAutoFit/>
              </a:bodyPr>
              <a:lstStyle/>
              <a:p>
                <a:pPr algn="l"/>
                <a:r>
                  <a:rPr lang="zh-CN" altLang="en-US" sz="3200" dirty="0">
                    <a:solidFill>
                      <a:schemeClr val="tx2"/>
                    </a:solidFill>
                  </a:rPr>
                  <a:t>令</a:t>
                </a:r>
                <a14:m>
                  <m:oMath xmlns:m="http://schemas.openxmlformats.org/officeDocument/2006/math">
                    <m:r>
                      <a:rPr lang="en-US" altLang="zh-CN" sz="3200" b="0" i="1" smtClean="0">
                        <a:solidFill>
                          <a:schemeClr val="tx2"/>
                        </a:solidFill>
                        <a:latin typeface="Cambria Math" panose="02040503050406030204" pitchFamily="18" charset="0"/>
                      </a:rPr>
                      <m:t>𝑠</m:t>
                    </m:r>
                    <m:d>
                      <m:dPr>
                        <m:ctrlPr>
                          <a:rPr lang="en-US" altLang="zh-CN" sz="3200" b="0" i="1" smtClean="0">
                            <a:solidFill>
                              <a:schemeClr val="tx2"/>
                            </a:solidFill>
                            <a:latin typeface="Cambria Math" panose="02040503050406030204" pitchFamily="18" charset="0"/>
                          </a:rPr>
                        </m:ctrlPr>
                      </m:dPr>
                      <m:e>
                        <m:r>
                          <a:rPr lang="en-US" altLang="zh-CN" sz="3200" b="0" i="1" smtClean="0">
                            <a:solidFill>
                              <a:schemeClr val="tx2"/>
                            </a:solidFill>
                            <a:latin typeface="Cambria Math" panose="02040503050406030204" pitchFamily="18" charset="0"/>
                          </a:rPr>
                          <m:t>𝑡</m:t>
                        </m:r>
                      </m:e>
                    </m:d>
                    <m:r>
                      <a:rPr lang="en-US" altLang="zh-CN" sz="3200" b="0" i="1" smtClean="0">
                        <a:solidFill>
                          <a:schemeClr val="tx2"/>
                        </a:solidFill>
                        <a:latin typeface="Cambria Math" panose="02040503050406030204" pitchFamily="18" charset="0"/>
                      </a:rPr>
                      <m:t>=</m:t>
                    </m:r>
                    <m:nary>
                      <m:naryPr>
                        <m:chr m:val="∑"/>
                        <m:supHide m:val="on"/>
                        <m:ctrlPr>
                          <a:rPr lang="en-US" altLang="zh-CN" sz="3200" b="0" i="1" smtClean="0">
                            <a:solidFill>
                              <a:schemeClr val="tx2"/>
                            </a:solidFill>
                            <a:latin typeface="Cambria Math" panose="02040503050406030204" pitchFamily="18" charset="0"/>
                          </a:rPr>
                        </m:ctrlPr>
                      </m:naryPr>
                      <m:sub>
                        <m:r>
                          <a:rPr lang="en-US" altLang="zh-CN" sz="3200" b="0" i="1" smtClean="0">
                            <a:solidFill>
                              <a:schemeClr val="tx2"/>
                            </a:solidFill>
                            <a:latin typeface="Cambria Math" panose="02040503050406030204" pitchFamily="18" charset="0"/>
                          </a:rPr>
                          <m:t>𝑗</m:t>
                        </m:r>
                      </m:sub>
                      <m:sup/>
                      <m:e>
                        <m:sSub>
                          <m:sSubPr>
                            <m:ctrlPr>
                              <a:rPr lang="en-US" altLang="zh-CN" sz="3200" b="0" i="1" smtClean="0">
                                <a:solidFill>
                                  <a:schemeClr val="tx2"/>
                                </a:solidFill>
                                <a:latin typeface="Cambria Math" panose="02040503050406030204" pitchFamily="18" charset="0"/>
                              </a:rPr>
                            </m:ctrlPr>
                          </m:sSubPr>
                          <m:e>
                            <m:r>
                              <a:rPr lang="en-US" altLang="zh-CN" sz="3200" b="0" i="1" smtClean="0">
                                <a:solidFill>
                                  <a:schemeClr val="tx2"/>
                                </a:solidFill>
                                <a:latin typeface="Cambria Math" panose="02040503050406030204" pitchFamily="18" charset="0"/>
                              </a:rPr>
                              <m:t>𝑎</m:t>
                            </m:r>
                          </m:e>
                          <m:sub>
                            <m:r>
                              <a:rPr lang="en-US" altLang="zh-CN" sz="3200" b="0" i="1" smtClean="0">
                                <a:solidFill>
                                  <a:schemeClr val="tx2"/>
                                </a:solidFill>
                                <a:latin typeface="Cambria Math" panose="02040503050406030204" pitchFamily="18" charset="0"/>
                              </a:rPr>
                              <m:t>𝑗</m:t>
                            </m:r>
                          </m:sub>
                        </m:sSub>
                        <m:r>
                          <a:rPr lang="en-US" altLang="zh-CN" sz="3200" b="0" i="1" smtClean="0">
                            <a:solidFill>
                              <a:schemeClr val="tx2"/>
                            </a:solidFill>
                            <a:latin typeface="Cambria Math" panose="02040503050406030204" pitchFamily="18" charset="0"/>
                          </a:rPr>
                          <m:t>𝜎</m:t>
                        </m:r>
                        <m:r>
                          <a:rPr lang="en-US" altLang="zh-CN" sz="3200" b="0" i="1" smtClean="0">
                            <a:solidFill>
                              <a:schemeClr val="tx2"/>
                            </a:solidFill>
                            <a:latin typeface="Cambria Math" panose="02040503050406030204" pitchFamily="18" charset="0"/>
                          </a:rPr>
                          <m:t>(</m:t>
                        </m:r>
                        <m:sSub>
                          <m:sSubPr>
                            <m:ctrlPr>
                              <a:rPr lang="en-US" altLang="zh-CN" sz="3200" b="0" i="1" smtClean="0">
                                <a:solidFill>
                                  <a:schemeClr val="tx2"/>
                                </a:solidFill>
                                <a:latin typeface="Cambria Math" panose="02040503050406030204" pitchFamily="18" charset="0"/>
                              </a:rPr>
                            </m:ctrlPr>
                          </m:sSubPr>
                          <m:e>
                            <m:r>
                              <a:rPr lang="en-US" altLang="zh-CN" sz="3200" b="0" i="1" smtClean="0">
                                <a:solidFill>
                                  <a:schemeClr val="tx2"/>
                                </a:solidFill>
                                <a:latin typeface="Cambria Math" panose="02040503050406030204" pitchFamily="18" charset="0"/>
                              </a:rPr>
                              <m:t>𝑤</m:t>
                            </m:r>
                          </m:e>
                          <m:sub>
                            <m:r>
                              <a:rPr lang="en-US" altLang="zh-CN" sz="3200" b="0" i="1" smtClean="0">
                                <a:solidFill>
                                  <a:schemeClr val="tx2"/>
                                </a:solidFill>
                                <a:latin typeface="Cambria Math" panose="02040503050406030204" pitchFamily="18" charset="0"/>
                              </a:rPr>
                              <m:t>𝑗</m:t>
                            </m:r>
                          </m:sub>
                        </m:sSub>
                        <m:r>
                          <a:rPr lang="en-US" altLang="zh-CN" sz="3200" b="0" i="1" smtClean="0">
                            <a:solidFill>
                              <a:schemeClr val="tx2"/>
                            </a:solidFill>
                            <a:latin typeface="Cambria Math" panose="02040503050406030204" pitchFamily="18" charset="0"/>
                          </a:rPr>
                          <m:t>𝑡</m:t>
                        </m:r>
                        <m:r>
                          <a:rPr lang="en-US" altLang="zh-CN" sz="3200" b="0" i="1" smtClean="0">
                            <a:solidFill>
                              <a:schemeClr val="tx2"/>
                            </a:solidFill>
                            <a:latin typeface="Cambria Math" panose="02040503050406030204" pitchFamily="18" charset="0"/>
                          </a:rPr>
                          <m:t>+</m:t>
                        </m:r>
                        <m:sSub>
                          <m:sSubPr>
                            <m:ctrlPr>
                              <a:rPr lang="en-US" altLang="zh-CN" sz="3200" b="0" i="1" smtClean="0">
                                <a:solidFill>
                                  <a:schemeClr val="tx2"/>
                                </a:solidFill>
                                <a:latin typeface="Cambria Math" panose="02040503050406030204" pitchFamily="18" charset="0"/>
                              </a:rPr>
                            </m:ctrlPr>
                          </m:sSubPr>
                          <m:e>
                            <m:r>
                              <a:rPr lang="en-US" altLang="zh-CN" sz="3200" b="0" i="1" smtClean="0">
                                <a:solidFill>
                                  <a:schemeClr val="tx2"/>
                                </a:solidFill>
                                <a:latin typeface="Cambria Math" panose="02040503050406030204" pitchFamily="18" charset="0"/>
                              </a:rPr>
                              <m:t>𝑏</m:t>
                            </m:r>
                          </m:e>
                          <m:sub>
                            <m:r>
                              <a:rPr lang="en-US" altLang="zh-CN" sz="3200" b="0" i="1" smtClean="0">
                                <a:solidFill>
                                  <a:schemeClr val="tx2"/>
                                </a:solidFill>
                                <a:latin typeface="Cambria Math" panose="02040503050406030204" pitchFamily="18" charset="0"/>
                              </a:rPr>
                              <m:t>𝑗</m:t>
                            </m:r>
                          </m:sub>
                        </m:sSub>
                        <m:r>
                          <a:rPr lang="en-US" altLang="zh-CN" sz="3200" b="0" i="1" smtClean="0">
                            <a:solidFill>
                              <a:schemeClr val="tx2"/>
                            </a:solidFill>
                            <a:latin typeface="Cambria Math" panose="02040503050406030204" pitchFamily="18" charset="0"/>
                          </a:rPr>
                          <m:t>)</m:t>
                        </m:r>
                      </m:e>
                    </m:nary>
                  </m:oMath>
                </a14:m>
                <a:r>
                  <a:rPr lang="en-US" altLang="zh-CN" sz="3200" dirty="0">
                    <a:solidFill>
                      <a:schemeClr val="tx2"/>
                    </a:solidFill>
                  </a:rPr>
                  <a:t>.</a:t>
                </a:r>
                <a:endParaRPr lang="zh-CN" altLang="en-US" sz="3200" dirty="0">
                  <a:solidFill>
                    <a:schemeClr val="tx2"/>
                  </a:solidFill>
                </a:endParaRPr>
              </a:p>
            </p:txBody>
          </p:sp>
        </mc:Choice>
        <mc:Fallback xmlns="">
          <p:sp>
            <p:nvSpPr>
              <p:cNvPr id="7" name="文本框 6">
                <a:extLst>
                  <a:ext uri="{FF2B5EF4-FFF2-40B4-BE49-F238E27FC236}">
                    <a16:creationId xmlns:a16="http://schemas.microsoft.com/office/drawing/2014/main" id="{007936E9-A149-702C-117D-D4AD6F11B437}"/>
                  </a:ext>
                </a:extLst>
              </p:cNvPr>
              <p:cNvSpPr txBox="1">
                <a:spLocks noRot="1" noChangeAspect="1" noMove="1" noResize="1" noEditPoints="1" noAdjustHandles="1" noChangeArrowheads="1" noChangeShapeType="1" noTextEdit="1"/>
              </p:cNvSpPr>
              <p:nvPr/>
            </p:nvSpPr>
            <p:spPr>
              <a:xfrm>
                <a:off x="869950" y="1962342"/>
                <a:ext cx="4819650" cy="640881"/>
              </a:xfrm>
              <a:prstGeom prst="rect">
                <a:avLst/>
              </a:prstGeom>
              <a:blipFill>
                <a:blip r:embed="rId5"/>
                <a:stretch>
                  <a:fillRect l="-3291" t="-16190" r="-2658" b="-2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ADC9499-5E31-8359-713B-E4CA38594F20}"/>
                  </a:ext>
                </a:extLst>
              </p:cNvPr>
              <p:cNvSpPr txBox="1"/>
              <p:nvPr/>
            </p:nvSpPr>
            <p:spPr>
              <a:xfrm>
                <a:off x="679450" y="3111297"/>
                <a:ext cx="11214100" cy="1092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rPr>
                        <m:t>𝐿</m:t>
                      </m:r>
                      <m:d>
                        <m:dPr>
                          <m:ctrlPr>
                            <a:rPr lang="en-US" altLang="zh-CN" sz="2400" b="0" i="1" smtClean="0">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𝜃</m:t>
                          </m:r>
                        </m:e>
                      </m:d>
                      <m:r>
                        <a:rPr lang="en-US" altLang="zh-CN" sz="2400" b="0" i="1" smtClean="0">
                          <a:solidFill>
                            <a:schemeClr val="tx2"/>
                          </a:solidFill>
                          <a:latin typeface="Cambria Math" panose="02040503050406030204" pitchFamily="18" charset="0"/>
                        </a:rPr>
                        <m:t>=</m:t>
                      </m:r>
                      <m:nary>
                        <m:naryPr>
                          <m:chr m:val="∑"/>
                          <m:supHide m:val="on"/>
                          <m:ctrlPr>
                            <a:rPr lang="en-US" altLang="zh-CN" sz="2400" b="0" i="1" smtClean="0">
                              <a:solidFill>
                                <a:schemeClr val="tx2"/>
                              </a:solidFill>
                              <a:latin typeface="Cambria Math" panose="02040503050406030204" pitchFamily="18" charset="0"/>
                            </a:rPr>
                          </m:ctrlPr>
                        </m:naryPr>
                        <m:sub>
                          <m:r>
                            <m:rPr>
                              <m:brk m:alnAt="7"/>
                            </m:rPr>
                            <a:rPr lang="en-US" altLang="zh-CN" sz="2400" b="0" i="1" smtClean="0">
                              <a:solidFill>
                                <a:schemeClr val="tx2"/>
                              </a:solidFill>
                              <a:latin typeface="Cambria Math" panose="02040503050406030204" pitchFamily="18" charset="0"/>
                            </a:rPr>
                            <m:t>𝑡</m:t>
                          </m:r>
                        </m:sub>
                        <m:sup/>
                        <m:e>
                          <m:sSup>
                            <m:sSupPr>
                              <m:ctrlPr>
                                <a:rPr lang="en-US" altLang="zh-CN" sz="2400" i="1">
                                  <a:solidFill>
                                    <a:schemeClr val="tx2"/>
                                  </a:solidFill>
                                  <a:latin typeface="Cambria Math" panose="02040503050406030204" pitchFamily="18" charset="0"/>
                                </a:rPr>
                              </m:ctrlPr>
                            </m:sSupPr>
                            <m:e>
                              <m:d>
                                <m:dPr>
                                  <m:begChr m:val="‖"/>
                                  <m:endChr m:val="‖"/>
                                  <m:ctrlPr>
                                    <a:rPr lang="en-US" altLang="zh-CN" sz="2400" i="1">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𝑚</m:t>
                                  </m:r>
                                  <m:f>
                                    <m:fPr>
                                      <m:ctrlPr>
                                        <a:rPr lang="en-US" altLang="zh-CN" sz="2400" i="1">
                                          <a:solidFill>
                                            <a:schemeClr val="tx2"/>
                                          </a:solidFill>
                                          <a:latin typeface="Cambria Math" panose="02040503050406030204" pitchFamily="18" charset="0"/>
                                        </a:rPr>
                                      </m:ctrlPr>
                                    </m:fPr>
                                    <m:num>
                                      <m:sSup>
                                        <m:sSupPr>
                                          <m:ctrlPr>
                                            <a:rPr lang="en-US" altLang="zh-CN" sz="2400" i="1">
                                              <a:solidFill>
                                                <a:schemeClr val="tx2"/>
                                              </a:solidFill>
                                              <a:latin typeface="Cambria Math" panose="02040503050406030204" pitchFamily="18" charset="0"/>
                                            </a:rPr>
                                          </m:ctrlPr>
                                        </m:sSupPr>
                                        <m:e>
                                          <m:r>
                                            <a:rPr lang="en-US" altLang="zh-CN" sz="2400" i="1">
                                              <a:solidFill>
                                                <a:schemeClr val="tx2"/>
                                              </a:solidFill>
                                              <a:latin typeface="Cambria Math" panose="02040503050406030204" pitchFamily="18" charset="0"/>
                                            </a:rPr>
                                            <m:t>𝑑</m:t>
                                          </m:r>
                                        </m:e>
                                        <m:sup>
                                          <m:r>
                                            <a:rPr lang="en-US" altLang="zh-CN" sz="2400" i="1">
                                              <a:solidFill>
                                                <a:schemeClr val="tx2"/>
                                              </a:solidFill>
                                              <a:latin typeface="Cambria Math" panose="02040503050406030204" pitchFamily="18" charset="0"/>
                                            </a:rPr>
                                            <m:t>2</m:t>
                                          </m:r>
                                        </m:sup>
                                      </m:sSup>
                                      <m:r>
                                        <a:rPr lang="en-US" altLang="zh-CN" sz="2400" i="1">
                                          <a:solidFill>
                                            <a:schemeClr val="tx2"/>
                                          </a:solidFill>
                                          <a:latin typeface="Cambria Math" panose="02040503050406030204" pitchFamily="18" charset="0"/>
                                        </a:rPr>
                                        <m:t>𝑠</m:t>
                                      </m:r>
                                      <m:d>
                                        <m:dPr>
                                          <m:ctrlPr>
                                            <a:rPr lang="en-US" altLang="zh-CN" sz="2400" i="1">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𝑡</m:t>
                                          </m:r>
                                        </m:e>
                                      </m:d>
                                    </m:num>
                                    <m:den>
                                      <m:r>
                                        <a:rPr lang="en-US" altLang="zh-CN" sz="2400" i="1">
                                          <a:solidFill>
                                            <a:schemeClr val="tx2"/>
                                          </a:solidFill>
                                          <a:latin typeface="Cambria Math" panose="02040503050406030204" pitchFamily="18" charset="0"/>
                                        </a:rPr>
                                        <m:t>𝑑</m:t>
                                      </m:r>
                                      <m:sSup>
                                        <m:sSupPr>
                                          <m:ctrlPr>
                                            <a:rPr lang="en-US" altLang="zh-CN" sz="2400" i="1">
                                              <a:solidFill>
                                                <a:schemeClr val="tx2"/>
                                              </a:solidFill>
                                              <a:latin typeface="Cambria Math" panose="02040503050406030204" pitchFamily="18" charset="0"/>
                                            </a:rPr>
                                          </m:ctrlPr>
                                        </m:sSupPr>
                                        <m:e>
                                          <m:r>
                                            <a:rPr lang="en-US" altLang="zh-CN" sz="2400" i="1">
                                              <a:solidFill>
                                                <a:schemeClr val="tx2"/>
                                              </a:solidFill>
                                              <a:latin typeface="Cambria Math" panose="02040503050406030204" pitchFamily="18" charset="0"/>
                                            </a:rPr>
                                            <m:t>𝑡</m:t>
                                          </m:r>
                                        </m:e>
                                        <m:sup>
                                          <m:r>
                                            <a:rPr lang="en-US" altLang="zh-CN" sz="2400" i="1">
                                              <a:solidFill>
                                                <a:schemeClr val="tx2"/>
                                              </a:solidFill>
                                              <a:latin typeface="Cambria Math" panose="02040503050406030204" pitchFamily="18" charset="0"/>
                                            </a:rPr>
                                            <m:t>2</m:t>
                                          </m:r>
                                        </m:sup>
                                      </m:sSup>
                                    </m:den>
                                  </m:f>
                                  <m:r>
                                    <a:rPr lang="en-US" altLang="zh-CN" sz="2400" i="1">
                                      <a:solidFill>
                                        <a:schemeClr val="tx2"/>
                                      </a:solidFill>
                                      <a:latin typeface="Cambria Math" panose="02040503050406030204" pitchFamily="18" charset="0"/>
                                    </a:rPr>
                                    <m:t>−</m:t>
                                  </m:r>
                                  <m:r>
                                    <a:rPr lang="en-US" altLang="zh-CN" sz="2400" i="1">
                                      <a:solidFill>
                                        <a:schemeClr val="tx2"/>
                                      </a:solidFill>
                                      <a:latin typeface="Cambria Math" panose="02040503050406030204" pitchFamily="18" charset="0"/>
                                    </a:rPr>
                                    <m:t>𝑡</m:t>
                                  </m:r>
                                </m:e>
                              </m:d>
                            </m:e>
                            <m:sup>
                              <m:r>
                                <a:rPr lang="en-US" altLang="zh-CN" sz="2400" i="1">
                                  <a:solidFill>
                                    <a:schemeClr val="tx2"/>
                                  </a:solidFill>
                                  <a:latin typeface="Cambria Math" panose="02040503050406030204" pitchFamily="18" charset="0"/>
                                </a:rPr>
                                <m:t>2</m:t>
                              </m:r>
                            </m:sup>
                          </m:sSup>
                        </m:e>
                      </m:nary>
                      <m:r>
                        <a:rPr lang="en-US" altLang="zh-CN" sz="2400" b="0" i="1" smtClean="0">
                          <a:solidFill>
                            <a:schemeClr val="tx2"/>
                          </a:solidFill>
                          <a:latin typeface="Cambria Math" panose="02040503050406030204" pitchFamily="18" charset="0"/>
                        </a:rPr>
                        <m:t>+</m:t>
                      </m:r>
                      <m:sSup>
                        <m:sSupPr>
                          <m:ctrlPr>
                            <a:rPr lang="en-US" altLang="zh-CN" sz="2400" i="1">
                              <a:solidFill>
                                <a:schemeClr val="tx2"/>
                              </a:solidFill>
                              <a:latin typeface="Cambria Math" panose="02040503050406030204" pitchFamily="18" charset="0"/>
                            </a:rPr>
                          </m:ctrlPr>
                        </m:sSupPr>
                        <m:e>
                          <m:d>
                            <m:dPr>
                              <m:begChr m:val="‖"/>
                              <m:endChr m:val="‖"/>
                              <m:ctrlPr>
                                <a:rPr lang="en-US" altLang="zh-CN" sz="2400" i="1">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𝑠</m:t>
                              </m:r>
                              <m:d>
                                <m:dPr>
                                  <m:ctrlPr>
                                    <a:rPr lang="en-US" altLang="zh-CN" sz="2400" i="1">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0</m:t>
                                  </m:r>
                                </m:e>
                              </m:d>
                              <m:r>
                                <a:rPr lang="en-US" altLang="zh-CN" sz="2400" i="1">
                                  <a:solidFill>
                                    <a:schemeClr val="tx2"/>
                                  </a:solidFill>
                                  <a:latin typeface="Cambria Math" panose="02040503050406030204" pitchFamily="18" charset="0"/>
                                </a:rPr>
                                <m:t>−0</m:t>
                              </m:r>
                            </m:e>
                          </m:d>
                        </m:e>
                        <m:sup>
                          <m:r>
                            <a:rPr lang="en-US" altLang="zh-CN" sz="2400" i="1">
                              <a:solidFill>
                                <a:schemeClr val="tx2"/>
                              </a:solidFill>
                              <a:latin typeface="Cambria Math" panose="02040503050406030204" pitchFamily="18" charset="0"/>
                            </a:rPr>
                            <m:t>2</m:t>
                          </m:r>
                        </m:sup>
                      </m:sSup>
                      <m:r>
                        <a:rPr lang="en-US" altLang="zh-CN" sz="2400" b="0" i="1" smtClean="0">
                          <a:solidFill>
                            <a:schemeClr val="tx2"/>
                          </a:solidFill>
                          <a:latin typeface="Cambria Math" panose="02040503050406030204" pitchFamily="18" charset="0"/>
                        </a:rPr>
                        <m:t>+</m:t>
                      </m:r>
                      <m:sSup>
                        <m:sSupPr>
                          <m:ctrlPr>
                            <a:rPr lang="en-US" altLang="zh-CN" sz="2400" i="1">
                              <a:solidFill>
                                <a:schemeClr val="tx2"/>
                              </a:solidFill>
                              <a:latin typeface="Cambria Math" panose="02040503050406030204" pitchFamily="18" charset="0"/>
                            </a:rPr>
                          </m:ctrlPr>
                        </m:sSupPr>
                        <m:e>
                          <m:d>
                            <m:dPr>
                              <m:begChr m:val="‖"/>
                              <m:endChr m:val="‖"/>
                              <m:ctrlPr>
                                <a:rPr lang="en-US" altLang="zh-CN" sz="2400" i="1">
                                  <a:solidFill>
                                    <a:schemeClr val="tx2"/>
                                  </a:solidFill>
                                  <a:latin typeface="Cambria Math" panose="02040503050406030204" pitchFamily="18" charset="0"/>
                                </a:rPr>
                              </m:ctrlPr>
                            </m:dPr>
                            <m:e>
                              <m:f>
                                <m:fPr>
                                  <m:ctrlPr>
                                    <a:rPr lang="en-US" altLang="zh-CN" sz="2400" i="1">
                                      <a:solidFill>
                                        <a:schemeClr val="tx2"/>
                                      </a:solidFill>
                                      <a:latin typeface="Cambria Math" panose="02040503050406030204" pitchFamily="18" charset="0"/>
                                    </a:rPr>
                                  </m:ctrlPr>
                                </m:fPr>
                                <m:num>
                                  <m:r>
                                    <a:rPr lang="en-US" altLang="zh-CN" sz="2400" i="1">
                                      <a:solidFill>
                                        <a:schemeClr val="tx2"/>
                                      </a:solidFill>
                                      <a:latin typeface="Cambria Math" panose="02040503050406030204" pitchFamily="18" charset="0"/>
                                    </a:rPr>
                                    <m:t>𝑑𝑠</m:t>
                                  </m:r>
                                </m:num>
                                <m:den>
                                  <m:r>
                                    <a:rPr lang="en-US" altLang="zh-CN" sz="2400" i="1">
                                      <a:solidFill>
                                        <a:schemeClr val="tx2"/>
                                      </a:solidFill>
                                      <a:latin typeface="Cambria Math" panose="02040503050406030204" pitchFamily="18" charset="0"/>
                                    </a:rPr>
                                    <m:t>𝑑𝑡</m:t>
                                  </m:r>
                                </m:den>
                              </m:f>
                              <m:sSub>
                                <m:sSubPr>
                                  <m:ctrlPr>
                                    <a:rPr lang="en-US" altLang="zh-CN" sz="2400" i="1">
                                      <a:solidFill>
                                        <a:schemeClr val="tx2"/>
                                      </a:solidFill>
                                      <a:latin typeface="Cambria Math" panose="02040503050406030204" pitchFamily="18" charset="0"/>
                                    </a:rPr>
                                  </m:ctrlPr>
                                </m:sSubPr>
                                <m:e>
                                  <m:d>
                                    <m:dPr>
                                      <m:begChr m:val=""/>
                                      <m:endChr m:val="|"/>
                                      <m:ctrlPr>
                                        <a:rPr lang="en-US" altLang="zh-CN" sz="2400" i="1">
                                          <a:solidFill>
                                            <a:schemeClr val="tx2"/>
                                          </a:solidFill>
                                          <a:latin typeface="Cambria Math" panose="02040503050406030204" pitchFamily="18" charset="0"/>
                                        </a:rPr>
                                      </m:ctrlPr>
                                    </m:dPr>
                                    <m:e>
                                      <m:r>
                                        <a:rPr lang="zh-CN" altLang="en-US" sz="2400">
                                          <a:solidFill>
                                            <a:schemeClr val="tx2"/>
                                          </a:solidFill>
                                          <a:latin typeface="Cambria Math" panose="02040503050406030204" pitchFamily="18" charset="0"/>
                                        </a:rPr>
                                        <m:t>​</m:t>
                                      </m:r>
                                    </m:e>
                                  </m:d>
                                </m:e>
                                <m:sub>
                                  <m:r>
                                    <a:rPr lang="en-US" altLang="zh-CN" sz="2400" i="1">
                                      <a:solidFill>
                                        <a:schemeClr val="tx2"/>
                                      </a:solidFill>
                                      <a:latin typeface="Cambria Math" panose="02040503050406030204" pitchFamily="18" charset="0"/>
                                    </a:rPr>
                                    <m:t>𝑡</m:t>
                                  </m:r>
                                  <m:r>
                                    <a:rPr lang="en-US" altLang="zh-CN" sz="2400" i="1">
                                      <a:solidFill>
                                        <a:schemeClr val="tx2"/>
                                      </a:solidFill>
                                      <a:latin typeface="Cambria Math" panose="02040503050406030204" pitchFamily="18" charset="0"/>
                                    </a:rPr>
                                    <m:t>=0</m:t>
                                  </m:r>
                                </m:sub>
                              </m:sSub>
                              <m:r>
                                <a:rPr lang="en-US" altLang="zh-CN" sz="2400" i="1">
                                  <a:solidFill>
                                    <a:schemeClr val="tx2"/>
                                  </a:solidFill>
                                  <a:latin typeface="Cambria Math" panose="02040503050406030204" pitchFamily="18" charset="0"/>
                                </a:rPr>
                                <m:t>−0</m:t>
                              </m:r>
                            </m:e>
                          </m:d>
                        </m:e>
                        <m:sup>
                          <m:r>
                            <a:rPr lang="en-US" altLang="zh-CN" sz="2400" i="1">
                              <a:solidFill>
                                <a:schemeClr val="tx2"/>
                              </a:solidFill>
                              <a:latin typeface="Cambria Math" panose="02040503050406030204" pitchFamily="18" charset="0"/>
                            </a:rPr>
                            <m:t>2</m:t>
                          </m:r>
                        </m:sup>
                      </m:sSup>
                    </m:oMath>
                  </m:oMathPara>
                </a14:m>
                <a:endParaRPr lang="zh-CN" altLang="en-US" sz="2400" dirty="0"/>
              </a:p>
            </p:txBody>
          </p:sp>
        </mc:Choice>
        <mc:Fallback xmlns="">
          <p:sp>
            <p:nvSpPr>
              <p:cNvPr id="15" name="文本框 14">
                <a:extLst>
                  <a:ext uri="{FF2B5EF4-FFF2-40B4-BE49-F238E27FC236}">
                    <a16:creationId xmlns:a16="http://schemas.microsoft.com/office/drawing/2014/main" id="{0ADC9499-5E31-8359-713B-E4CA38594F20}"/>
                  </a:ext>
                </a:extLst>
              </p:cNvPr>
              <p:cNvSpPr txBox="1">
                <a:spLocks noRot="1" noChangeAspect="1" noMove="1" noResize="1" noEditPoints="1" noAdjustHandles="1" noChangeArrowheads="1" noChangeShapeType="1" noTextEdit="1"/>
              </p:cNvSpPr>
              <p:nvPr/>
            </p:nvSpPr>
            <p:spPr>
              <a:xfrm>
                <a:off x="679450" y="3111297"/>
                <a:ext cx="11214100" cy="10922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5BF3A40-756C-1C6F-25A2-58530B84CC6C}"/>
                  </a:ext>
                </a:extLst>
              </p:cNvPr>
              <p:cNvSpPr txBox="1"/>
              <p:nvPr/>
            </p:nvSpPr>
            <p:spPr>
              <a:xfrm>
                <a:off x="2676525" y="4660900"/>
                <a:ext cx="7219950" cy="7078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unc>
                        <m:funcPr>
                          <m:ctrlPr>
                            <a:rPr lang="en-US" altLang="zh-CN" sz="4000" b="0" i="1" smtClean="0">
                              <a:solidFill>
                                <a:schemeClr val="tx2"/>
                              </a:solidFill>
                              <a:latin typeface="Cambria Math" panose="02040503050406030204" pitchFamily="18" charset="0"/>
                            </a:rPr>
                          </m:ctrlPr>
                        </m:funcPr>
                        <m:fName>
                          <m:r>
                            <m:rPr>
                              <m:sty m:val="p"/>
                            </m:rPr>
                            <a:rPr lang="en-US" altLang="zh-CN" sz="4000" b="0" i="0" smtClean="0">
                              <a:solidFill>
                                <a:schemeClr val="tx2"/>
                              </a:solidFill>
                              <a:latin typeface="Cambria Math" panose="02040503050406030204" pitchFamily="18" charset="0"/>
                            </a:rPr>
                            <m:t>min</m:t>
                          </m:r>
                        </m:fName>
                        <m:e>
                          <m:r>
                            <a:rPr lang="en-US" altLang="zh-CN" sz="4000" b="0" i="1" smtClean="0">
                              <a:solidFill>
                                <a:schemeClr val="tx2"/>
                              </a:solidFill>
                              <a:latin typeface="Cambria Math" panose="02040503050406030204" pitchFamily="18" charset="0"/>
                            </a:rPr>
                            <m:t>𝐿</m:t>
                          </m:r>
                          <m:r>
                            <a:rPr lang="en-US" altLang="zh-CN" sz="4000" b="0" i="1" smtClean="0">
                              <a:solidFill>
                                <a:schemeClr val="tx2"/>
                              </a:solidFill>
                              <a:latin typeface="Cambria Math" panose="02040503050406030204" pitchFamily="18" charset="0"/>
                            </a:rPr>
                            <m:t>(</m:t>
                          </m:r>
                          <m:r>
                            <a:rPr lang="en-US" altLang="zh-CN" sz="4000" b="0" i="1" smtClean="0">
                              <a:solidFill>
                                <a:schemeClr val="tx2"/>
                              </a:solidFill>
                              <a:latin typeface="Cambria Math" panose="02040503050406030204" pitchFamily="18" charset="0"/>
                            </a:rPr>
                            <m:t>𝜃</m:t>
                          </m:r>
                          <m:r>
                            <a:rPr lang="en-US" altLang="zh-CN" sz="4000" b="0" i="1" smtClean="0">
                              <a:solidFill>
                                <a:schemeClr val="tx2"/>
                              </a:solidFill>
                              <a:latin typeface="Cambria Math" panose="02040503050406030204" pitchFamily="18" charset="0"/>
                            </a:rPr>
                            <m:t>)</m:t>
                          </m:r>
                        </m:e>
                      </m:func>
                    </m:oMath>
                  </m:oMathPara>
                </a14:m>
                <a:endParaRPr lang="zh-CN" altLang="en-US" sz="4000" dirty="0">
                  <a:solidFill>
                    <a:schemeClr val="tx2"/>
                  </a:solidFill>
                </a:endParaRPr>
              </a:p>
            </p:txBody>
          </p:sp>
        </mc:Choice>
        <mc:Fallback xmlns="">
          <p:sp>
            <p:nvSpPr>
              <p:cNvPr id="2" name="文本框 1">
                <a:extLst>
                  <a:ext uri="{FF2B5EF4-FFF2-40B4-BE49-F238E27FC236}">
                    <a16:creationId xmlns:a16="http://schemas.microsoft.com/office/drawing/2014/main" id="{65BF3A40-756C-1C6F-25A2-58530B84CC6C}"/>
                  </a:ext>
                </a:extLst>
              </p:cNvPr>
              <p:cNvSpPr txBox="1">
                <a:spLocks noRot="1" noChangeAspect="1" noMove="1" noResize="1" noEditPoints="1" noAdjustHandles="1" noChangeArrowheads="1" noChangeShapeType="1" noTextEdit="1"/>
              </p:cNvSpPr>
              <p:nvPr/>
            </p:nvSpPr>
            <p:spPr>
              <a:xfrm>
                <a:off x="2676525" y="4660900"/>
                <a:ext cx="7219950" cy="707886"/>
              </a:xfrm>
              <a:prstGeom prst="rect">
                <a:avLst/>
              </a:prstGeom>
              <a:blipFill>
                <a:blip r:embed="rId7"/>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8A0F42A-E7AF-92B0-4167-53B866CEDDAB}"/>
              </a:ext>
            </a:extLst>
          </p:cNvPr>
          <p:cNvSpPr txBox="1"/>
          <p:nvPr/>
        </p:nvSpPr>
        <p:spPr>
          <a:xfrm>
            <a:off x="990600" y="4365934"/>
            <a:ext cx="1955800" cy="584775"/>
          </a:xfrm>
          <a:prstGeom prst="rect">
            <a:avLst/>
          </a:prstGeom>
          <a:noFill/>
        </p:spPr>
        <p:txBody>
          <a:bodyPr wrap="square" rtlCol="0">
            <a:spAutoFit/>
          </a:bodyPr>
          <a:lstStyle/>
          <a:p>
            <a:pPr algn="l"/>
            <a:r>
              <a:rPr lang="zh-CN" altLang="en-US" sz="3200" dirty="0"/>
              <a:t>损失函数 </a:t>
            </a:r>
          </a:p>
        </p:txBody>
      </p:sp>
      <p:sp>
        <p:nvSpPr>
          <p:cNvPr id="10" name="文本框 9">
            <a:extLst>
              <a:ext uri="{FF2B5EF4-FFF2-40B4-BE49-F238E27FC236}">
                <a16:creationId xmlns:a16="http://schemas.microsoft.com/office/drawing/2014/main" id="{AE97801E-7EC9-2382-36E7-F0C4987EA5B0}"/>
              </a:ext>
            </a:extLst>
          </p:cNvPr>
          <p:cNvSpPr txBox="1"/>
          <p:nvPr/>
        </p:nvSpPr>
        <p:spPr>
          <a:xfrm>
            <a:off x="5584825" y="1960377"/>
            <a:ext cx="1955800" cy="584775"/>
          </a:xfrm>
          <a:prstGeom prst="rect">
            <a:avLst/>
          </a:prstGeom>
          <a:noFill/>
        </p:spPr>
        <p:txBody>
          <a:bodyPr wrap="square" rtlCol="0">
            <a:spAutoFit/>
          </a:bodyPr>
          <a:lstStyle/>
          <a:p>
            <a:pPr algn="l"/>
            <a:r>
              <a:rPr lang="zh-CN" altLang="en-US" sz="3200" dirty="0"/>
              <a:t>模型 </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357FD9E-B784-EE7A-1B61-B6726BB913EF}"/>
                  </a:ext>
                </a:extLst>
              </p:cNvPr>
              <p:cNvSpPr txBox="1"/>
              <p:nvPr/>
            </p:nvSpPr>
            <p:spPr>
              <a:xfrm>
                <a:off x="7416800" y="2064828"/>
                <a:ext cx="2919412" cy="609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rPr>
                        <m:t>𝜃</m:t>
                      </m:r>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d>
                            <m:dPr>
                              <m:begChr m:val="{"/>
                              <m:endChr m:val="}"/>
                              <m:ctrlPr>
                                <a:rPr lang="en-US" altLang="zh-CN" sz="2400" b="0" i="1" smtClean="0">
                                  <a:solidFill>
                                    <a:schemeClr val="tx2"/>
                                  </a:solidFill>
                                  <a:latin typeface="Cambria Math" panose="02040503050406030204" pitchFamily="18" charset="0"/>
                                </a:rPr>
                              </m:ctrlPr>
                            </m:dPr>
                            <m:e>
                              <m:d>
                                <m:dPr>
                                  <m:ctrlPr>
                                    <a:rPr lang="en-US" altLang="zh-CN" sz="2400" b="0" i="1" smtClean="0">
                                      <a:solidFill>
                                        <a:schemeClr val="tx2"/>
                                      </a:solidFill>
                                      <a:latin typeface="Cambria Math" panose="02040503050406030204" pitchFamily="18" charset="0"/>
                                    </a:rPr>
                                  </m:ctrlPr>
                                </m:dPr>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𝑎</m:t>
                                      </m:r>
                                    </m:e>
                                    <m:sub>
                                      <m:r>
                                        <a:rPr lang="en-US" altLang="zh-CN" sz="2400" b="0" i="1" smtClean="0">
                                          <a:solidFill>
                                            <a:schemeClr val="tx2"/>
                                          </a:solidFill>
                                          <a:latin typeface="Cambria Math" panose="02040503050406030204" pitchFamily="18" charset="0"/>
                                        </a:rPr>
                                        <m:t>𝑗</m:t>
                                      </m:r>
                                    </m:sub>
                                  </m:sSub>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𝑤</m:t>
                                      </m:r>
                                    </m:e>
                                    <m:sub>
                                      <m:r>
                                        <a:rPr lang="en-US" altLang="zh-CN" sz="2400" b="0" i="1" smtClean="0">
                                          <a:solidFill>
                                            <a:schemeClr val="tx2"/>
                                          </a:solidFill>
                                          <a:latin typeface="Cambria Math" panose="02040503050406030204" pitchFamily="18" charset="0"/>
                                        </a:rPr>
                                        <m:t>𝑗</m:t>
                                      </m:r>
                                    </m:sub>
                                  </m:sSub>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𝑏</m:t>
                                      </m:r>
                                    </m:e>
                                    <m:sub>
                                      <m:r>
                                        <a:rPr lang="en-US" altLang="zh-CN" sz="2400" b="0" i="1" smtClean="0">
                                          <a:solidFill>
                                            <a:schemeClr val="tx2"/>
                                          </a:solidFill>
                                          <a:latin typeface="Cambria Math" panose="02040503050406030204" pitchFamily="18" charset="0"/>
                                        </a:rPr>
                                        <m:t>𝑗</m:t>
                                      </m:r>
                                    </m:sub>
                                  </m:sSub>
                                </m:e>
                              </m:d>
                            </m:e>
                          </m:d>
                        </m:e>
                        <m:sub>
                          <m:r>
                            <a:rPr lang="en-US" altLang="zh-CN" sz="2400" b="0" i="1" smtClean="0">
                              <a:solidFill>
                                <a:schemeClr val="tx2"/>
                              </a:solidFill>
                              <a:latin typeface="Cambria Math" panose="02040503050406030204" pitchFamily="18" charset="0"/>
                            </a:rPr>
                            <m:t>𝑗</m:t>
                          </m:r>
                        </m:sub>
                      </m:sSub>
                    </m:oMath>
                  </m:oMathPara>
                </a14:m>
                <a:endParaRPr lang="zh-CN" altLang="en-US" sz="2400" dirty="0"/>
              </a:p>
            </p:txBody>
          </p:sp>
        </mc:Choice>
        <mc:Fallback xmlns="">
          <p:sp>
            <p:nvSpPr>
              <p:cNvPr id="13" name="文本框 12">
                <a:extLst>
                  <a:ext uri="{FF2B5EF4-FFF2-40B4-BE49-F238E27FC236}">
                    <a16:creationId xmlns:a16="http://schemas.microsoft.com/office/drawing/2014/main" id="{5357FD9E-B784-EE7A-1B61-B6726BB913EF}"/>
                  </a:ext>
                </a:extLst>
              </p:cNvPr>
              <p:cNvSpPr txBox="1">
                <a:spLocks noRot="1" noChangeAspect="1" noMove="1" noResize="1" noEditPoints="1" noAdjustHandles="1" noChangeArrowheads="1" noChangeShapeType="1" noTextEdit="1"/>
              </p:cNvSpPr>
              <p:nvPr/>
            </p:nvSpPr>
            <p:spPr>
              <a:xfrm>
                <a:off x="7416800" y="2064828"/>
                <a:ext cx="2919412" cy="609719"/>
              </a:xfrm>
              <a:prstGeom prst="rect">
                <a:avLst/>
              </a:prstGeom>
              <a:blipFill>
                <a:blip r:embed="rId8"/>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9B23324E-93BB-A0CF-A73F-79F341DB00C8}"/>
              </a:ext>
            </a:extLst>
          </p:cNvPr>
          <p:cNvSpPr txBox="1"/>
          <p:nvPr/>
        </p:nvSpPr>
        <p:spPr>
          <a:xfrm>
            <a:off x="800100" y="5400536"/>
            <a:ext cx="10604500" cy="707886"/>
          </a:xfrm>
          <a:prstGeom prst="rect">
            <a:avLst/>
          </a:prstGeom>
          <a:noFill/>
        </p:spPr>
        <p:txBody>
          <a:bodyPr wrap="square" rtlCol="0">
            <a:spAutoFit/>
          </a:bodyPr>
          <a:lstStyle/>
          <a:p>
            <a:pPr algn="ctr"/>
            <a:r>
              <a:rPr lang="zh-CN" altLang="en-US" sz="4000" dirty="0">
                <a:solidFill>
                  <a:schemeClr val="tx2"/>
                </a:solidFill>
              </a:rPr>
              <a:t>替代模型！所有等式约束均可转化为损失函数！</a:t>
            </a:r>
          </a:p>
        </p:txBody>
      </p:sp>
    </p:spTree>
    <p:extLst>
      <p:ext uri="{BB962C8B-B14F-4D97-AF65-F5344CB8AC3E}">
        <p14:creationId xmlns:p14="http://schemas.microsoft.com/office/powerpoint/2010/main" val="326737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 grpId="0"/>
      <p:bldP spid="8" grpId="0"/>
      <p:bldP spid="10"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42287-D39C-6B93-41FE-93E629A6979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B05458E-4F65-DE29-D245-49E3F478B941}"/>
              </a:ext>
            </a:extLst>
          </p:cNvPr>
          <p:cNvSpPr>
            <a:spLocks noGrp="1"/>
          </p:cNvSpPr>
          <p:nvPr>
            <p:ph type="title"/>
          </p:nvPr>
        </p:nvSpPr>
        <p:spPr/>
        <p:txBody>
          <a:bodyPr/>
          <a:lstStyle/>
          <a:p>
            <a:r>
              <a:rPr lang="zh-CN" altLang="en-US" dirty="0"/>
              <a:t>学习方程解：</a:t>
            </a:r>
            <a:r>
              <a:rPr lang="en-US" altLang="zh-CN" dirty="0"/>
              <a:t>PINN</a:t>
            </a: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CF625B3-F8B1-F3A6-76AC-0DEF1657636D}"/>
                  </a:ext>
                </a:extLst>
              </p:cNvPr>
              <p:cNvSpPr txBox="1"/>
              <p:nvPr/>
            </p:nvSpPr>
            <p:spPr>
              <a:xfrm>
                <a:off x="377999" y="864000"/>
                <a:ext cx="10163175" cy="5391091"/>
              </a:xfrm>
              <a:prstGeom prst="rect">
                <a:avLst/>
              </a:prstGeom>
              <a:noFill/>
            </p:spPr>
            <p:txBody>
              <a:bodyPr wrap="square" rtlCol="0">
                <a:spAutoFit/>
              </a:bodyPr>
              <a:lstStyle/>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核心思想：应用偏微分方程形式来设计神经网络的</a:t>
                </a:r>
                <a:r>
                  <a:rPr lang="zh-CN" altLang="en-US" sz="2000" b="1" dirty="0">
                    <a:solidFill>
                      <a:srgbClr val="070707"/>
                    </a:solidFill>
                    <a:latin typeface="微软雅黑" panose="020B0503020204020204" pitchFamily="34" charset="-122"/>
                    <a:ea typeface="微软雅黑" panose="020B0503020204020204" pitchFamily="34" charset="-122"/>
                  </a:rPr>
                  <a:t>损失函数</a:t>
                </a:r>
                <a:endParaRPr lang="en-US" altLang="zh-CN" sz="2000" b="1"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000" b="1" dirty="0">
                    <a:solidFill>
                      <a:srgbClr val="070707"/>
                    </a:solidFill>
                    <a:latin typeface="微软雅黑" panose="020B0503020204020204" pitchFamily="34" charset="-122"/>
                    <a:ea typeface="微软雅黑" panose="020B0503020204020204" pitchFamily="34" charset="-122"/>
                  </a:rPr>
                  <a:t>目标方程</a:t>
                </a:r>
                <a:r>
                  <a:rPr lang="zh-CN" altLang="en-US" sz="2000" dirty="0">
                    <a:solidFill>
                      <a:srgbClr val="070707"/>
                    </a:solidFill>
                    <a:latin typeface="微软雅黑" panose="020B0503020204020204" pitchFamily="34" charset="-122"/>
                    <a:ea typeface="微软雅黑" panose="020B0503020204020204" pitchFamily="34" charset="-122"/>
                  </a:rPr>
                  <a:t>：</a:t>
                </a:r>
                <a:endParaRPr lang="en-US" altLang="zh-CN" sz="2000" dirty="0">
                  <a:solidFill>
                    <a:srgbClr val="070707"/>
                  </a:solidFill>
                  <a:latin typeface="微软雅黑" panose="020B0503020204020204" pitchFamily="34" charset="-122"/>
                  <a:ea typeface="微软雅黑" panose="020B0503020204020204" pitchFamily="34" charset="-122"/>
                </a:endParaRPr>
              </a:p>
              <a:p>
                <a:pPr algn="ctr">
                  <a:lnSpc>
                    <a:spcPct val="150000"/>
                  </a:lnSpc>
                </a:pPr>
                <a14:m>
                  <m:oMath xmlns:m="http://schemas.openxmlformats.org/officeDocument/2006/math">
                    <m:r>
                      <a:rPr lang="en-US" altLang="zh-CN" sz="2000" b="0" i="1" smtClean="0">
                        <a:solidFill>
                          <a:srgbClr val="070707"/>
                        </a:solidFill>
                        <a:latin typeface="Cambria Math" panose="02040503050406030204" pitchFamily="18" charset="0"/>
                        <a:ea typeface="Cambria Math" panose="02040503050406030204" pitchFamily="18" charset="0"/>
                      </a:rPr>
                      <m:t>ℒ</m:t>
                    </m:r>
                    <m:r>
                      <a:rPr lang="en-US" altLang="zh-CN" sz="2000" b="0" i="1" smtClean="0">
                        <a:solidFill>
                          <a:srgbClr val="070707"/>
                        </a:solidFill>
                        <a:latin typeface="Cambria Math" panose="02040503050406030204" pitchFamily="18" charset="0"/>
                        <a:ea typeface="微软雅黑" panose="020B0503020204020204" pitchFamily="34" charset="-122"/>
                      </a:rPr>
                      <m:t>𝑢</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𝑓</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1" smtClean="0">
                        <a:solidFill>
                          <a:srgbClr val="070707"/>
                        </a:solidFill>
                        <a:latin typeface="Cambria Math" panose="02040503050406030204" pitchFamily="18" charset="0"/>
                        <a:ea typeface="微软雅黑" panose="020B0503020204020204" pitchFamily="34" charset="-122"/>
                      </a:rPr>
                      <m:t>Ω</m:t>
                    </m:r>
                  </m:oMath>
                </a14:m>
                <a:r>
                  <a:rPr lang="en-US" altLang="zh-CN" sz="2000" b="0" dirty="0">
                    <a:solidFill>
                      <a:srgbClr val="070707"/>
                    </a:solidFill>
                    <a:latin typeface="微软雅黑" panose="020B0503020204020204" pitchFamily="34" charset="-122"/>
                    <a:ea typeface="微软雅黑" panose="020B0503020204020204" pitchFamily="34" charset="-122"/>
                  </a:rPr>
                  <a:t>,</a:t>
                </a:r>
              </a:p>
              <a:p>
                <a:pPr algn="ctr">
                  <a:lnSpc>
                    <a:spcPct val="150000"/>
                  </a:lnSpc>
                </a:pPr>
                <a14:m>
                  <m:oMath xmlns:m="http://schemas.openxmlformats.org/officeDocument/2006/math">
                    <m:r>
                      <a:rPr lang="en-US" altLang="zh-CN" sz="2000" b="0" i="1" smtClean="0">
                        <a:solidFill>
                          <a:srgbClr val="070707"/>
                        </a:solidFill>
                        <a:latin typeface="Cambria Math" panose="02040503050406030204" pitchFamily="18" charset="0"/>
                        <a:ea typeface="Cambria Math" panose="02040503050406030204" pitchFamily="18" charset="0"/>
                      </a:rPr>
                      <m:t>ℬ</m:t>
                    </m:r>
                    <m:r>
                      <a:rPr lang="en-US" altLang="zh-CN" sz="2000" b="0" i="1" smtClean="0">
                        <a:solidFill>
                          <a:srgbClr val="070707"/>
                        </a:solidFill>
                        <a:latin typeface="Cambria Math" panose="02040503050406030204" pitchFamily="18" charset="0"/>
                        <a:ea typeface="微软雅黑" panose="020B0503020204020204" pitchFamily="34" charset="-122"/>
                      </a:rPr>
                      <m:t>𝑢</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𝑔</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r>
                      <a:rPr lang="en-US" altLang="zh-CN" sz="2000" b="0" i="1" smtClean="0">
                        <a:solidFill>
                          <a:srgbClr val="070707"/>
                        </a:solidFill>
                        <a:latin typeface="Cambria Math" panose="02040503050406030204" pitchFamily="18" charset="0"/>
                        <a:ea typeface="微软雅黑" panose="020B0503020204020204" pitchFamily="34" charset="-122"/>
                      </a:rPr>
                      <m:t>.</m:t>
                    </m:r>
                  </m:oMath>
                </a14:m>
                <a:r>
                  <a:rPr lang="en-US" altLang="zh-CN" sz="2000" b="0" dirty="0">
                    <a:solidFill>
                      <a:srgbClr val="070707"/>
                    </a:solidFill>
                    <a:latin typeface="微软雅黑" panose="020B0503020204020204" pitchFamily="34" charset="-122"/>
                    <a:ea typeface="微软雅黑" panose="020B0503020204020204" pitchFamily="34" charset="-122"/>
                  </a:rPr>
                  <a:t> </a:t>
                </a:r>
              </a:p>
              <a:p>
                <a:pPr>
                  <a:lnSpc>
                    <a:spcPct val="150000"/>
                  </a:lnSpc>
                </a:pPr>
                <a:r>
                  <a:rPr lang="zh-CN" altLang="en-US" sz="2000" b="0" dirty="0">
                    <a:solidFill>
                      <a:srgbClr val="070707"/>
                    </a:solidFill>
                    <a:latin typeface="微软雅黑" panose="020B0503020204020204" pitchFamily="34" charset="-122"/>
                    <a:ea typeface="微软雅黑" panose="020B0503020204020204" pitchFamily="34" charset="-122"/>
                  </a:rPr>
                  <a:t>求解这类方程可以看作是求解如下变分问题：</a:t>
                </a:r>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𝐽</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𝑢</m:t>
                          </m:r>
                        </m:e>
                      </m:d>
                      <m:r>
                        <a:rPr lang="en-US" altLang="zh-CN" sz="2000" b="0" i="1" smtClean="0">
                          <a:solidFill>
                            <a:srgbClr val="070707"/>
                          </a:solidFill>
                          <a:latin typeface="Cambria Math" panose="02040503050406030204" pitchFamily="18" charset="0"/>
                          <a:ea typeface="微软雅黑" panose="020B0503020204020204" pitchFamily="34" charset="-122"/>
                        </a:rPr>
                        <m:t>=</m:t>
                      </m:r>
                      <m:nary>
                        <m:naryPr>
                          <m:ctrlPr>
                            <a:rPr lang="en-US" altLang="zh-CN" sz="2000" b="0" i="1" smtClean="0">
                              <a:solidFill>
                                <a:srgbClr val="070707"/>
                              </a:solidFill>
                              <a:latin typeface="Cambria Math" panose="02040503050406030204" pitchFamily="18" charset="0"/>
                              <a:ea typeface="微软雅黑" panose="020B0503020204020204" pitchFamily="34" charset="-122"/>
                            </a:rPr>
                          </m:ctrlPr>
                        </m:naryPr>
                        <m:sub>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sub>
                        <m:sup/>
                        <m:e>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000" i="1">
                                      <a:solidFill>
                                        <a:srgbClr val="070707"/>
                                      </a:solidFill>
                                      <a:latin typeface="Cambria Math" panose="02040503050406030204" pitchFamily="18" charset="0"/>
                                      <a:ea typeface="微软雅黑" panose="020B0503020204020204" pitchFamily="34" charset="-122"/>
                                    </a:rPr>
                                  </m:ctrlPr>
                                </m:dPr>
                                <m:e>
                                  <m:r>
                                    <a:rPr lang="en-US" altLang="zh-CN" sz="2000" i="1">
                                      <a:solidFill>
                                        <a:srgbClr val="070707"/>
                                      </a:solidFill>
                                      <a:latin typeface="Cambria Math" panose="02040503050406030204" pitchFamily="18" charset="0"/>
                                      <a:ea typeface="Cambria Math" panose="02040503050406030204" pitchFamily="18" charset="0"/>
                                    </a:rPr>
                                    <m:t>ℒ</m:t>
                                  </m:r>
                                  <m:r>
                                    <a:rPr lang="en-US" altLang="zh-CN" sz="2000" b="0" i="1" smtClean="0">
                                      <a:solidFill>
                                        <a:srgbClr val="070707"/>
                                      </a:solidFill>
                                      <a:latin typeface="Cambria Math" panose="02040503050406030204" pitchFamily="18" charset="0"/>
                                      <a:ea typeface="微软雅黑" panose="020B0503020204020204" pitchFamily="34" charset="-122"/>
                                    </a:rPr>
                                    <m:t>𝑢</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𝑓</m:t>
                                  </m:r>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r>
                            <a:rPr lang="en-US" altLang="zh-CN" sz="2000" i="1">
                              <a:solidFill>
                                <a:srgbClr val="070707"/>
                              </a:solidFill>
                              <a:latin typeface="Cambria Math" panose="02040503050406030204" pitchFamily="18" charset="0"/>
                              <a:ea typeface="微软雅黑" panose="020B0503020204020204" pitchFamily="34" charset="-122"/>
                            </a:rPr>
                            <m:t>𝑑𝑥</m:t>
                          </m:r>
                        </m:e>
                      </m:nary>
                      <m:r>
                        <a:rPr lang="en-US" altLang="zh-CN" sz="2000" b="0" i="1" smtClean="0">
                          <a:solidFill>
                            <a:srgbClr val="070707"/>
                          </a:solidFill>
                          <a:latin typeface="Cambria Math" panose="02040503050406030204" pitchFamily="18" charset="0"/>
                          <a:ea typeface="微软雅黑" panose="020B0503020204020204" pitchFamily="34" charset="-122"/>
                        </a:rPr>
                        <m:t>+</m:t>
                      </m:r>
                      <m:nary>
                        <m:naryPr>
                          <m:ctrlPr>
                            <a:rPr lang="en-US" altLang="zh-CN" sz="2000" b="0" i="1" smtClean="0">
                              <a:solidFill>
                                <a:srgbClr val="070707"/>
                              </a:solidFill>
                              <a:latin typeface="Cambria Math" panose="02040503050406030204" pitchFamily="18" charset="0"/>
                              <a:ea typeface="微软雅黑" panose="020B0503020204020204" pitchFamily="34" charset="-122"/>
                            </a:rPr>
                          </m:ctrlPr>
                        </m:naryPr>
                        <m:sub>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sub>
                        <m:sup/>
                        <m:e>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000" i="1">
                                      <a:solidFill>
                                        <a:srgbClr val="070707"/>
                                      </a:solidFill>
                                      <a:latin typeface="Cambria Math" panose="02040503050406030204" pitchFamily="18" charset="0"/>
                                      <a:ea typeface="微软雅黑" panose="020B0503020204020204" pitchFamily="34" charset="-122"/>
                                    </a:rPr>
                                  </m:ctrlPr>
                                </m:dPr>
                                <m:e>
                                  <m:r>
                                    <a:rPr lang="en-US" altLang="zh-CN" sz="2000" i="1" smtClean="0">
                                      <a:solidFill>
                                        <a:srgbClr val="070707"/>
                                      </a:solidFill>
                                      <a:latin typeface="Cambria Math" panose="02040503050406030204" pitchFamily="18" charset="0"/>
                                      <a:ea typeface="Cambria Math" panose="02040503050406030204" pitchFamily="18" charset="0"/>
                                    </a:rPr>
                                    <m:t>ℬ</m:t>
                                  </m:r>
                                  <m:r>
                                    <a:rPr lang="en-US" altLang="zh-CN" sz="2000" i="1">
                                      <a:solidFill>
                                        <a:srgbClr val="070707"/>
                                      </a:solidFill>
                                      <a:latin typeface="Cambria Math" panose="02040503050406030204" pitchFamily="18" charset="0"/>
                                      <a:ea typeface="微软雅黑" panose="020B0503020204020204" pitchFamily="34" charset="-122"/>
                                    </a:rPr>
                                    <m:t>𝑢</m:t>
                                  </m:r>
                                  <m:r>
                                    <a:rPr lang="en-US" altLang="zh-CN" sz="2000" i="1">
                                      <a:solidFill>
                                        <a:srgbClr val="070707"/>
                                      </a:solidFill>
                                      <a:latin typeface="Cambria Math" panose="02040503050406030204" pitchFamily="18" charset="0"/>
                                      <a:ea typeface="微软雅黑" panose="020B0503020204020204" pitchFamily="34" charset="-122"/>
                                    </a:rPr>
                                    <m:t>−</m:t>
                                  </m:r>
                                  <m:r>
                                    <a:rPr lang="en-US" altLang="zh-CN" sz="2000" i="1">
                                      <a:solidFill>
                                        <a:srgbClr val="070707"/>
                                      </a:solidFill>
                                      <a:latin typeface="Cambria Math" panose="02040503050406030204" pitchFamily="18" charset="0"/>
                                      <a:ea typeface="微软雅黑" panose="020B0503020204020204" pitchFamily="34" charset="-122"/>
                                    </a:rPr>
                                    <m:t>𝑔</m:t>
                                  </m:r>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r>
                            <a:rPr lang="en-US" altLang="zh-CN" sz="2000" i="1">
                              <a:solidFill>
                                <a:srgbClr val="070707"/>
                              </a:solidFill>
                              <a:latin typeface="Cambria Math" panose="02040503050406030204" pitchFamily="18" charset="0"/>
                              <a:ea typeface="微软雅黑" panose="020B0503020204020204" pitchFamily="34" charset="-122"/>
                            </a:rPr>
                            <m:t>𝑑𝑥</m:t>
                          </m:r>
                        </m:e>
                      </m:nary>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70707"/>
                    </a:soli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2000" b="0" i="1" smtClean="0">
                        <a:solidFill>
                          <a:srgbClr val="070707"/>
                        </a:solidFill>
                        <a:latin typeface="Cambria Math" panose="02040503050406030204" pitchFamily="18" charset="0"/>
                        <a:ea typeface="Cambria Math" panose="02040503050406030204" pitchFamily="18" charset="0"/>
                      </a:rPr>
                      <m:t>ℒ</m:t>
                    </m:r>
                  </m:oMath>
                </a14:m>
                <a:r>
                  <a:rPr lang="zh-CN" altLang="en-US" sz="2000" dirty="0">
                    <a:solidFill>
                      <a:srgbClr val="070707"/>
                    </a:solidFill>
                    <a:latin typeface="微软雅黑" panose="020B0503020204020204" pitchFamily="34" charset="-122"/>
                    <a:ea typeface="微软雅黑" panose="020B0503020204020204" pitchFamily="34" charset="-122"/>
                  </a:rPr>
                  <a:t>与</a:t>
                </a:r>
                <a14:m>
                  <m:oMath xmlns:m="http://schemas.openxmlformats.org/officeDocument/2006/math">
                    <m:r>
                      <a:rPr lang="en-US" altLang="zh-CN" sz="2000" b="0" i="1" dirty="0" smtClean="0">
                        <a:solidFill>
                          <a:srgbClr val="070707"/>
                        </a:solidFill>
                        <a:latin typeface="Cambria Math" panose="02040503050406030204" pitchFamily="18" charset="0"/>
                        <a:ea typeface="Cambria Math" panose="02040503050406030204" pitchFamily="18" charset="0"/>
                      </a:rPr>
                      <m:t>ℬ</m:t>
                    </m:r>
                  </m:oMath>
                </a14:m>
                <a:r>
                  <a:rPr lang="zh-CN" altLang="en-US" sz="2000" dirty="0">
                    <a:solidFill>
                      <a:srgbClr val="070707"/>
                    </a:solidFill>
                    <a:latin typeface="微软雅黑" panose="020B0503020204020204" pitchFamily="34" charset="-122"/>
                    <a:ea typeface="微软雅黑" panose="020B0503020204020204" pitchFamily="34" charset="-122"/>
                  </a:rPr>
                  <a:t>都是求导算子</a:t>
                </a:r>
                <a:r>
                  <a:rPr lang="zh-CN" altLang="en-US" sz="2000" b="0" dirty="0">
                    <a:solidFill>
                      <a:srgbClr val="070707"/>
                    </a:solidFill>
                    <a:latin typeface="微软雅黑" panose="020B0503020204020204" pitchFamily="34" charset="-122"/>
                    <a:ea typeface="微软雅黑" panose="020B0503020204020204" pitchFamily="34" charset="-122"/>
                  </a:rPr>
                  <a:t>，利用自动求导机制，针对对应方程构造如上损失函数来学习方程的解。通常对上述积分我们会采取</a:t>
                </a:r>
                <a:r>
                  <a:rPr lang="en-US" altLang="zh-CN" sz="2000" b="0" dirty="0">
                    <a:solidFill>
                      <a:srgbClr val="070707"/>
                    </a:solidFill>
                    <a:latin typeface="微软雅黑" panose="020B0503020204020204" pitchFamily="34" charset="-122"/>
                    <a:ea typeface="微软雅黑" panose="020B0503020204020204" pitchFamily="34" charset="-122"/>
                  </a:rPr>
                  <a:t>Monte Carlo</a:t>
                </a:r>
                <a:r>
                  <a:rPr lang="zh-CN" altLang="en-US" sz="2000" b="0" dirty="0">
                    <a:solidFill>
                      <a:srgbClr val="070707"/>
                    </a:solidFill>
                    <a:latin typeface="微软雅黑" panose="020B0503020204020204" pitchFamily="34" charset="-122"/>
                    <a:ea typeface="微软雅黑" panose="020B0503020204020204" pitchFamily="34" charset="-122"/>
                  </a:rPr>
                  <a:t>方法进行估计，即使用如下离散形式：</a:t>
                </a:r>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𝐽</m:t>
                          </m:r>
                        </m:e>
                        <m:sub>
                          <m:r>
                            <a:rPr lang="en-US" altLang="zh-CN" sz="2000" b="0" i="1" smtClean="0">
                              <a:solidFill>
                                <a:srgbClr val="070707"/>
                              </a:solidFill>
                              <a:latin typeface="Cambria Math" panose="02040503050406030204" pitchFamily="18" charset="0"/>
                              <a:ea typeface="微软雅黑" panose="020B0503020204020204" pitchFamily="34" charset="-122"/>
                            </a:rPr>
                            <m:t>𝑛</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𝑢</m:t>
                          </m:r>
                        </m:e>
                      </m:d>
                      <m:r>
                        <a:rPr lang="en-US" altLang="zh-CN" sz="2000" b="0" i="1" smtClean="0">
                          <a:solidFill>
                            <a:srgbClr val="070707"/>
                          </a:solidFill>
                          <a:latin typeface="Cambria Math" panose="02040503050406030204" pitchFamily="18" charset="0"/>
                          <a:ea typeface="微软雅黑" panose="020B0503020204020204" pitchFamily="34" charset="-122"/>
                        </a:rPr>
                        <m:t>=</m:t>
                      </m:r>
                      <m:f>
                        <m:fPr>
                          <m:ctrlPr>
                            <a:rPr lang="en-US" altLang="zh-CN" sz="2000" b="0" i="1" smtClean="0">
                              <a:solidFill>
                                <a:srgbClr val="070707"/>
                              </a:solidFill>
                              <a:latin typeface="Cambria Math" panose="02040503050406030204" pitchFamily="18" charset="0"/>
                              <a:ea typeface="微软雅黑" panose="020B0503020204020204" pitchFamily="34" charset="-122"/>
                            </a:rPr>
                          </m:ctrlPr>
                        </m:fPr>
                        <m:num>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𝜆</m:t>
                              </m:r>
                            </m:e>
                            <m:sub>
                              <m:r>
                                <a:rPr lang="en-US" altLang="zh-CN" sz="2000" b="0" i="1" smtClean="0">
                                  <a:solidFill>
                                    <a:srgbClr val="070707"/>
                                  </a:solidFill>
                                  <a:latin typeface="Cambria Math" panose="02040503050406030204" pitchFamily="18" charset="0"/>
                                  <a:ea typeface="微软雅黑" panose="020B0503020204020204" pitchFamily="34" charset="-122"/>
                                </a:rPr>
                                <m:t>1</m:t>
                              </m:r>
                            </m:sub>
                          </m:sSub>
                        </m:num>
                        <m:den>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𝑛</m:t>
                              </m:r>
                            </m:e>
                            <m:sub>
                              <m:r>
                                <a:rPr lang="en-US" altLang="zh-CN" sz="2000" b="0" i="1" smtClean="0">
                                  <a:solidFill>
                                    <a:srgbClr val="070707"/>
                                  </a:solidFill>
                                  <a:latin typeface="Cambria Math" panose="02040503050406030204" pitchFamily="18" charset="0"/>
                                  <a:ea typeface="微软雅黑" panose="020B0503020204020204" pitchFamily="34" charset="-122"/>
                                </a:rPr>
                                <m:t>1</m:t>
                              </m:r>
                            </m:sub>
                          </m:sSub>
                        </m:den>
                      </m:f>
                      <m:nary>
                        <m:naryPr>
                          <m:chr m:val="∑"/>
                          <m:limLoc m:val="subSup"/>
                          <m:ctrlPr>
                            <a:rPr lang="en-US" altLang="zh-CN" sz="2000" b="0" i="1" smtClean="0">
                              <a:solidFill>
                                <a:srgbClr val="070707"/>
                              </a:solidFill>
                              <a:latin typeface="Cambria Math" panose="02040503050406030204" pitchFamily="18" charset="0"/>
                              <a:ea typeface="微软雅黑" panose="020B0503020204020204" pitchFamily="34" charset="-122"/>
                            </a:rPr>
                          </m:ctrlPr>
                        </m:naryPr>
                        <m:sub>
                          <m:r>
                            <m:rPr>
                              <m:brk m:alnAt="25"/>
                            </m:rPr>
                            <a:rPr lang="en-US" altLang="zh-CN" sz="2000" b="0" i="1" smtClean="0">
                              <a:solidFill>
                                <a:srgbClr val="070707"/>
                              </a:solidFill>
                              <a:latin typeface="Cambria Math" panose="02040503050406030204" pitchFamily="18" charset="0"/>
                              <a:ea typeface="微软雅黑" panose="020B0503020204020204" pitchFamily="34" charset="-122"/>
                            </a:rPr>
                            <m:t>𝑖</m:t>
                          </m:r>
                          <m:r>
                            <a:rPr lang="en-US" altLang="zh-CN" sz="2000" b="0" i="1" smtClean="0">
                              <a:solidFill>
                                <a:srgbClr val="070707"/>
                              </a:solidFill>
                              <a:latin typeface="Cambria Math" panose="02040503050406030204" pitchFamily="18" charset="0"/>
                              <a:ea typeface="微软雅黑" panose="020B0503020204020204" pitchFamily="34" charset="-122"/>
                            </a:rPr>
                            <m:t>=1</m:t>
                          </m:r>
                        </m:sub>
                        <m:sup>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𝑛</m:t>
                              </m:r>
                            </m:e>
                            <m:sub>
                              <m:r>
                                <a:rPr lang="en-US" altLang="zh-CN" sz="2000" b="0" i="1" smtClean="0">
                                  <a:solidFill>
                                    <a:srgbClr val="070707"/>
                                  </a:solidFill>
                                  <a:latin typeface="Cambria Math" panose="02040503050406030204" pitchFamily="18" charset="0"/>
                                  <a:ea typeface="微软雅黑" panose="020B0503020204020204" pitchFamily="34" charset="-122"/>
                                </a:rPr>
                                <m:t>1</m:t>
                              </m:r>
                            </m:sub>
                          </m:sSub>
                        </m:sup>
                        <m:e>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i="1">
                                      <a:solidFill>
                                        <a:srgbClr val="070707"/>
                                      </a:solidFill>
                                      <a:latin typeface="Cambria Math" panose="02040503050406030204" pitchFamily="18" charset="0"/>
                                      <a:ea typeface="Cambria Math" panose="02040503050406030204" pitchFamily="18" charset="0"/>
                                    </a:rPr>
                                    <m:t>ℒ</m:t>
                                  </m:r>
                                  <m:r>
                                    <a:rPr lang="en-US" altLang="zh-CN" sz="2000" i="1">
                                      <a:solidFill>
                                        <a:srgbClr val="070707"/>
                                      </a:solidFill>
                                      <a:latin typeface="Cambria Math" panose="02040503050406030204" pitchFamily="18" charset="0"/>
                                      <a:ea typeface="微软雅黑" panose="020B0503020204020204" pitchFamily="34" charset="-122"/>
                                    </a:rPr>
                                    <m:t>𝑢</m:t>
                                  </m:r>
                                  <m:d>
                                    <m:dPr>
                                      <m:ctrlPr>
                                        <a:rPr lang="en-US" altLang="zh-CN" sz="2000" i="1">
                                          <a:solidFill>
                                            <a:srgbClr val="070707"/>
                                          </a:solidFill>
                                          <a:latin typeface="Cambria Math" panose="02040503050406030204" pitchFamily="18" charset="0"/>
                                          <a:ea typeface="微软雅黑" panose="020B0503020204020204" pitchFamily="34" charset="-122"/>
                                        </a:rPr>
                                      </m:ctrlPr>
                                    </m:dPr>
                                    <m:e>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𝑥</m:t>
                                          </m:r>
                                        </m:e>
                                        <m:sub>
                                          <m:r>
                                            <a:rPr lang="en-US" altLang="zh-CN" sz="2000" i="1">
                                              <a:solidFill>
                                                <a:srgbClr val="070707"/>
                                              </a:solidFill>
                                              <a:latin typeface="Cambria Math" panose="02040503050406030204" pitchFamily="18" charset="0"/>
                                              <a:ea typeface="微软雅黑" panose="020B0503020204020204" pitchFamily="34" charset="-122"/>
                                            </a:rPr>
                                            <m:t>𝑖</m:t>
                                          </m:r>
                                        </m:sub>
                                      </m:sSub>
                                    </m:e>
                                  </m:d>
                                  <m:r>
                                    <a:rPr lang="en-US" altLang="zh-CN" sz="2000" i="1">
                                      <a:solidFill>
                                        <a:srgbClr val="070707"/>
                                      </a:solidFill>
                                      <a:latin typeface="Cambria Math" panose="02040503050406030204" pitchFamily="18" charset="0"/>
                                      <a:ea typeface="微软雅黑" panose="020B0503020204020204" pitchFamily="34" charset="-122"/>
                                    </a:rPr>
                                    <m:t>−</m:t>
                                  </m:r>
                                  <m:r>
                                    <a:rPr lang="en-US" altLang="zh-CN" sz="2000" i="1">
                                      <a:solidFill>
                                        <a:srgbClr val="070707"/>
                                      </a:solidFill>
                                      <a:latin typeface="Cambria Math" panose="02040503050406030204" pitchFamily="18" charset="0"/>
                                      <a:ea typeface="微软雅黑" panose="020B0503020204020204" pitchFamily="34" charset="-122"/>
                                    </a:rPr>
                                    <m:t>𝑓</m:t>
                                  </m:r>
                                  <m:d>
                                    <m:dPr>
                                      <m:ctrlPr>
                                        <a:rPr lang="en-US" altLang="zh-CN" sz="2000" i="1">
                                          <a:solidFill>
                                            <a:srgbClr val="070707"/>
                                          </a:solidFill>
                                          <a:latin typeface="Cambria Math" panose="02040503050406030204" pitchFamily="18" charset="0"/>
                                          <a:ea typeface="微软雅黑" panose="020B0503020204020204" pitchFamily="34" charset="-122"/>
                                        </a:rPr>
                                      </m:ctrlPr>
                                    </m:dPr>
                                    <m:e>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𝑥</m:t>
                                          </m:r>
                                        </m:e>
                                        <m:sub>
                                          <m:r>
                                            <a:rPr lang="en-US" altLang="zh-CN" sz="2000" i="1">
                                              <a:solidFill>
                                                <a:srgbClr val="070707"/>
                                              </a:solidFill>
                                              <a:latin typeface="Cambria Math" panose="02040503050406030204" pitchFamily="18" charset="0"/>
                                              <a:ea typeface="微软雅黑" panose="020B0503020204020204" pitchFamily="34" charset="-122"/>
                                            </a:rPr>
                                            <m:t>𝑖</m:t>
                                          </m:r>
                                        </m:sub>
                                      </m:sSub>
                                    </m:e>
                                  </m:d>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e>
                      </m:nary>
                      <m:r>
                        <a:rPr lang="en-US" altLang="zh-CN" sz="2000" b="0" i="1" smtClean="0">
                          <a:solidFill>
                            <a:srgbClr val="070707"/>
                          </a:solidFill>
                          <a:latin typeface="Cambria Math" panose="02040503050406030204" pitchFamily="18" charset="0"/>
                          <a:ea typeface="微软雅黑" panose="020B0503020204020204" pitchFamily="34" charset="-122"/>
                        </a:rPr>
                        <m:t>+</m:t>
                      </m:r>
                      <m:f>
                        <m:fPr>
                          <m:ctrlPr>
                            <a:rPr lang="en-US" altLang="zh-CN" sz="2000" b="0" i="1" smtClean="0">
                              <a:solidFill>
                                <a:srgbClr val="070707"/>
                              </a:solidFill>
                              <a:latin typeface="Cambria Math" panose="02040503050406030204" pitchFamily="18" charset="0"/>
                              <a:ea typeface="微软雅黑" panose="020B0503020204020204" pitchFamily="34" charset="-122"/>
                            </a:rPr>
                          </m:ctrlPr>
                        </m:fPr>
                        <m:num>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𝜆</m:t>
                              </m:r>
                            </m:e>
                            <m:sub>
                              <m:r>
                                <a:rPr lang="en-US" altLang="zh-CN" sz="2000" b="0" i="1" smtClean="0">
                                  <a:solidFill>
                                    <a:srgbClr val="070707"/>
                                  </a:solidFill>
                                  <a:latin typeface="Cambria Math" panose="02040503050406030204" pitchFamily="18" charset="0"/>
                                  <a:ea typeface="微软雅黑" panose="020B0503020204020204" pitchFamily="34" charset="-122"/>
                                </a:rPr>
                                <m:t>2</m:t>
                              </m:r>
                            </m:sub>
                          </m:sSub>
                        </m:num>
                        <m:den>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𝑛</m:t>
                              </m:r>
                            </m:e>
                            <m:sub>
                              <m:r>
                                <a:rPr lang="en-US" altLang="zh-CN" sz="2000" b="0" i="1" smtClean="0">
                                  <a:solidFill>
                                    <a:srgbClr val="070707"/>
                                  </a:solidFill>
                                  <a:latin typeface="Cambria Math" panose="02040503050406030204" pitchFamily="18" charset="0"/>
                                  <a:ea typeface="微软雅黑" panose="020B0503020204020204" pitchFamily="34" charset="-122"/>
                                </a:rPr>
                                <m:t>2</m:t>
                              </m:r>
                            </m:sub>
                          </m:sSub>
                        </m:den>
                      </m:f>
                      <m:nary>
                        <m:naryPr>
                          <m:chr m:val="∑"/>
                          <m:limLoc m:val="subSup"/>
                          <m:ctrlPr>
                            <a:rPr lang="en-US" altLang="zh-CN" sz="2000" b="0" i="1" smtClean="0">
                              <a:solidFill>
                                <a:srgbClr val="070707"/>
                              </a:solidFill>
                              <a:latin typeface="Cambria Math" panose="02040503050406030204" pitchFamily="18" charset="0"/>
                              <a:ea typeface="微软雅黑" panose="020B0503020204020204" pitchFamily="34" charset="-122"/>
                            </a:rPr>
                          </m:ctrlPr>
                        </m:naryPr>
                        <m:sub>
                          <m:r>
                            <m:rPr>
                              <m:brk m:alnAt="25"/>
                            </m:rPr>
                            <a:rPr lang="en-US" altLang="zh-CN" sz="2000" b="0" i="1" smtClean="0">
                              <a:solidFill>
                                <a:srgbClr val="070707"/>
                              </a:solidFill>
                              <a:latin typeface="Cambria Math" panose="02040503050406030204" pitchFamily="18" charset="0"/>
                              <a:ea typeface="微软雅黑" panose="020B0503020204020204" pitchFamily="34" charset="-122"/>
                            </a:rPr>
                            <m:t>𝑗</m:t>
                          </m:r>
                          <m:r>
                            <a:rPr lang="en-US" altLang="zh-CN" sz="2000" b="0" i="1" smtClean="0">
                              <a:solidFill>
                                <a:srgbClr val="070707"/>
                              </a:solidFill>
                              <a:latin typeface="Cambria Math" panose="02040503050406030204" pitchFamily="18" charset="0"/>
                              <a:ea typeface="微软雅黑" panose="020B0503020204020204" pitchFamily="34" charset="-122"/>
                            </a:rPr>
                            <m:t>=1</m:t>
                          </m:r>
                        </m:sub>
                        <m:sup>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𝑛</m:t>
                              </m:r>
                            </m:e>
                            <m:sub>
                              <m:r>
                                <a:rPr lang="en-US" altLang="zh-CN" sz="2000" b="0" i="1" smtClean="0">
                                  <a:solidFill>
                                    <a:srgbClr val="070707"/>
                                  </a:solidFill>
                                  <a:latin typeface="Cambria Math" panose="02040503050406030204" pitchFamily="18" charset="0"/>
                                  <a:ea typeface="微软雅黑" panose="020B0503020204020204" pitchFamily="34" charset="-122"/>
                                </a:rPr>
                                <m:t>2</m:t>
                              </m:r>
                            </m:sub>
                          </m:sSub>
                        </m:sup>
                        <m:e>
                          <m:r>
                            <a:rPr lang="en-US" altLang="zh-CN" sz="2000" b="0" i="1" smtClean="0">
                              <a:solidFill>
                                <a:srgbClr val="070707"/>
                              </a:solidFill>
                              <a:latin typeface="Cambria Math" panose="02040503050406030204" pitchFamily="18" charset="0"/>
                              <a:ea typeface="微软雅黑" panose="020B0503020204020204" pitchFamily="34" charset="-122"/>
                            </a:rPr>
                            <m:t> </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i="1">
                                      <a:solidFill>
                                        <a:srgbClr val="070707"/>
                                      </a:solidFill>
                                      <a:latin typeface="Cambria Math" panose="02040503050406030204" pitchFamily="18" charset="0"/>
                                      <a:ea typeface="Cambria Math" panose="02040503050406030204" pitchFamily="18" charset="0"/>
                                    </a:rPr>
                                    <m:t>ℬ</m:t>
                                  </m:r>
                                  <m:r>
                                    <a:rPr lang="en-US" altLang="zh-CN" sz="2000" i="1">
                                      <a:solidFill>
                                        <a:srgbClr val="070707"/>
                                      </a:solidFill>
                                      <a:latin typeface="Cambria Math" panose="02040503050406030204" pitchFamily="18" charset="0"/>
                                      <a:ea typeface="Cambria Math" panose="02040503050406030204" pitchFamily="18" charset="0"/>
                                    </a:rPr>
                                    <m:t>𝑢</m:t>
                                  </m:r>
                                  <m:d>
                                    <m:dPr>
                                      <m:ctrlPr>
                                        <a:rPr lang="en-US" altLang="zh-CN" sz="2000" i="1">
                                          <a:solidFill>
                                            <a:srgbClr val="070707"/>
                                          </a:solidFill>
                                          <a:latin typeface="Cambria Math" panose="02040503050406030204" pitchFamily="18" charset="0"/>
                                          <a:ea typeface="Cambria Math" panose="02040503050406030204" pitchFamily="18" charset="0"/>
                                        </a:rPr>
                                      </m:ctrlPr>
                                    </m:dPr>
                                    <m:e>
                                      <m:sSub>
                                        <m:sSubPr>
                                          <m:ctrlPr>
                                            <a:rPr lang="en-US" altLang="zh-CN" sz="2000" i="1">
                                              <a:solidFill>
                                                <a:srgbClr val="070707"/>
                                              </a:solidFill>
                                              <a:latin typeface="Cambria Math" panose="02040503050406030204" pitchFamily="18" charset="0"/>
                                              <a:ea typeface="Cambria Math" panose="02040503050406030204" pitchFamily="18" charset="0"/>
                                            </a:rPr>
                                          </m:ctrlPr>
                                        </m:sSubPr>
                                        <m:e>
                                          <m:r>
                                            <a:rPr lang="en-US" altLang="zh-CN" sz="2000" i="1">
                                              <a:solidFill>
                                                <a:srgbClr val="070707"/>
                                              </a:solidFill>
                                              <a:latin typeface="Cambria Math" panose="02040503050406030204" pitchFamily="18" charset="0"/>
                                              <a:ea typeface="Cambria Math" panose="02040503050406030204" pitchFamily="18" charset="0"/>
                                            </a:rPr>
                                            <m:t>𝑥</m:t>
                                          </m:r>
                                        </m:e>
                                        <m:sub>
                                          <m:r>
                                            <a:rPr lang="en-US" altLang="zh-CN" sz="2000" i="1">
                                              <a:solidFill>
                                                <a:srgbClr val="070707"/>
                                              </a:solidFill>
                                              <a:latin typeface="Cambria Math" panose="02040503050406030204" pitchFamily="18" charset="0"/>
                                              <a:ea typeface="Cambria Math" panose="02040503050406030204" pitchFamily="18" charset="0"/>
                                            </a:rPr>
                                            <m:t>𝑗</m:t>
                                          </m:r>
                                        </m:sub>
                                      </m:sSub>
                                    </m:e>
                                  </m:d>
                                  <m:r>
                                    <a:rPr lang="en-US" altLang="zh-CN" sz="2000" i="1">
                                      <a:solidFill>
                                        <a:srgbClr val="070707"/>
                                      </a:solidFill>
                                      <a:latin typeface="Cambria Math" panose="02040503050406030204" pitchFamily="18" charset="0"/>
                                      <a:ea typeface="Cambria Math" panose="02040503050406030204" pitchFamily="18" charset="0"/>
                                    </a:rPr>
                                    <m:t>−</m:t>
                                  </m:r>
                                  <m:r>
                                    <a:rPr lang="en-US" altLang="zh-CN" sz="2000" i="1">
                                      <a:solidFill>
                                        <a:srgbClr val="070707"/>
                                      </a:solidFill>
                                      <a:latin typeface="Cambria Math" panose="02040503050406030204" pitchFamily="18" charset="0"/>
                                      <a:ea typeface="Cambria Math" panose="02040503050406030204" pitchFamily="18" charset="0"/>
                                    </a:rPr>
                                    <m:t>𝑔</m:t>
                                  </m:r>
                                  <m:d>
                                    <m:dPr>
                                      <m:ctrlPr>
                                        <a:rPr lang="en-US" altLang="zh-CN" sz="2000" i="1">
                                          <a:solidFill>
                                            <a:srgbClr val="070707"/>
                                          </a:solidFill>
                                          <a:latin typeface="Cambria Math" panose="02040503050406030204" pitchFamily="18" charset="0"/>
                                          <a:ea typeface="Cambria Math" panose="02040503050406030204" pitchFamily="18" charset="0"/>
                                        </a:rPr>
                                      </m:ctrlPr>
                                    </m:dPr>
                                    <m:e>
                                      <m:sSub>
                                        <m:sSubPr>
                                          <m:ctrlPr>
                                            <a:rPr lang="en-US" altLang="zh-CN" sz="2000" i="1">
                                              <a:solidFill>
                                                <a:srgbClr val="070707"/>
                                              </a:solidFill>
                                              <a:latin typeface="Cambria Math" panose="02040503050406030204" pitchFamily="18" charset="0"/>
                                              <a:ea typeface="Cambria Math" panose="02040503050406030204" pitchFamily="18" charset="0"/>
                                            </a:rPr>
                                          </m:ctrlPr>
                                        </m:sSubPr>
                                        <m:e>
                                          <m:r>
                                            <a:rPr lang="en-US" altLang="zh-CN" sz="2000" i="1">
                                              <a:solidFill>
                                                <a:srgbClr val="070707"/>
                                              </a:solidFill>
                                              <a:latin typeface="Cambria Math" panose="02040503050406030204" pitchFamily="18" charset="0"/>
                                              <a:ea typeface="Cambria Math" panose="02040503050406030204" pitchFamily="18" charset="0"/>
                                            </a:rPr>
                                            <m:t>𝑥</m:t>
                                          </m:r>
                                        </m:e>
                                        <m:sub>
                                          <m:r>
                                            <a:rPr lang="en-US" altLang="zh-CN" sz="2000" i="1">
                                              <a:solidFill>
                                                <a:srgbClr val="070707"/>
                                              </a:solidFill>
                                              <a:latin typeface="Cambria Math" panose="02040503050406030204" pitchFamily="18" charset="0"/>
                                              <a:ea typeface="Cambria Math" panose="02040503050406030204" pitchFamily="18" charset="0"/>
                                            </a:rPr>
                                            <m:t>𝑗</m:t>
                                          </m:r>
                                        </m:sub>
                                      </m:sSub>
                                    </m:e>
                                  </m:d>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e>
                      </m:nary>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endParaRPr lang="zh-CN" altLang="en-US" sz="2000" b="1"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77999" y="864000"/>
                <a:ext cx="10163175" cy="5391091"/>
              </a:xfrm>
              <a:prstGeom prst="rect">
                <a:avLst/>
              </a:prstGeom>
              <a:blipFill rotWithShape="1">
                <a:blip r:embed="rId2"/>
                <a:stretch>
                  <a:fillRect l="-2" t="-7" r="2" b="6"/>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37D6E0B7-9082-FC51-5DC5-3F2EC68F8C13}"/>
              </a:ext>
            </a:extLst>
          </p:cNvPr>
          <p:cNvSpPr/>
          <p:nvPr/>
        </p:nvSpPr>
        <p:spPr>
          <a:xfrm>
            <a:off x="84665" y="6377891"/>
            <a:ext cx="10113435" cy="461665"/>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[1] M.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Raissi</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P.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Perdikaris</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and G. E.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Karniadakis</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Physics-informed neural networks: A deep learning framework for solving forward and inverse problems involving nonlinear partial differential equations. Journal of Computational physics 378 (2019): 686-707.</a:t>
            </a:r>
          </a:p>
        </p:txBody>
      </p:sp>
    </p:spTree>
    <p:extLst>
      <p:ext uri="{BB962C8B-B14F-4D97-AF65-F5344CB8AC3E}">
        <p14:creationId xmlns:p14="http://schemas.microsoft.com/office/powerpoint/2010/main" val="182877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学习方程解：</a:t>
            </a:r>
            <a:r>
              <a:rPr lang="en-US" altLang="zh-CN" dirty="0"/>
              <a:t>PINN</a:t>
            </a:r>
            <a:r>
              <a:rPr lang="zh-CN" altLang="en-US" dirty="0"/>
              <a:t>特点</a:t>
            </a:r>
          </a:p>
        </p:txBody>
      </p:sp>
      <p:sp>
        <p:nvSpPr>
          <p:cNvPr id="10" name="文本框 9"/>
          <p:cNvSpPr txBox="1"/>
          <p:nvPr/>
        </p:nvSpPr>
        <p:spPr>
          <a:xfrm>
            <a:off x="364029" y="864000"/>
            <a:ext cx="10163175" cy="5474704"/>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特点</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神经网络表示的是方程的解</a:t>
            </a:r>
            <a:endParaRPr lang="en-US" altLang="zh-CN" sz="2000" b="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dirty="0">
                <a:solidFill>
                  <a:srgbClr val="070707"/>
                </a:solidFill>
                <a:latin typeface="微软雅黑" panose="020B0503020204020204" pitchFamily="34" charset="-122"/>
                <a:ea typeface="微软雅黑" panose="020B0503020204020204" pitchFamily="34" charset="-122"/>
              </a:rPr>
              <a:t>网络的输入是时空域上的采样点，不需要网格</a:t>
            </a:r>
            <a:endParaRPr lang="en-US" altLang="zh-CN" sz="2000" dirty="0">
              <a:solidFill>
                <a:srgbClr val="070707"/>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优点</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实施简单</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对一般方程形式都成立</a:t>
            </a:r>
            <a:endParaRPr lang="en-US" altLang="zh-CN" sz="2000" dirty="0">
              <a:solidFill>
                <a:srgbClr val="070707"/>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sz="2400" b="0" dirty="0">
                <a:solidFill>
                  <a:srgbClr val="070707"/>
                </a:solidFill>
                <a:latin typeface="微软雅黑" panose="020B0503020204020204" pitchFamily="34" charset="-122"/>
                <a:ea typeface="微软雅黑" panose="020B0503020204020204" pitchFamily="34" charset="-122"/>
              </a:rPr>
              <a:t>缺点</a:t>
            </a:r>
            <a:endParaRPr lang="en-US" altLang="zh-CN" sz="2400" b="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网络训练比较慢</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dirty="0">
                <a:solidFill>
                  <a:srgbClr val="070707"/>
                </a:solidFill>
                <a:latin typeface="微软雅黑" panose="020B0503020204020204" pitchFamily="34" charset="-122"/>
                <a:ea typeface="微软雅黑" panose="020B0503020204020204" pitchFamily="34" charset="-122"/>
              </a:rPr>
              <a:t>边界条件难以处理</a:t>
            </a:r>
            <a:endParaRPr lang="en-US" altLang="zh-CN" sz="2000" b="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对一般方程没有收敛性保证</a:t>
            </a:r>
            <a:endParaRPr lang="en-US" altLang="zh-CN" sz="2000" b="0" dirty="0">
              <a:solidFill>
                <a:srgbClr val="070707"/>
              </a:solidFill>
              <a:latin typeface="微软雅黑" panose="020B0503020204020204" pitchFamily="34" charset="-122"/>
              <a:ea typeface="微软雅黑" panose="020B0503020204020204" pitchFamily="34" charset="-122"/>
            </a:endParaRPr>
          </a:p>
          <a:p>
            <a:pPr algn="l">
              <a:lnSpc>
                <a:spcPct val="150000"/>
              </a:lnSpc>
            </a:pPr>
            <a:endParaRPr lang="zh-CN" altLang="en-US" sz="2400" b="1" dirty="0">
              <a:solidFill>
                <a:srgbClr val="07070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学习方程解：</a:t>
            </a:r>
            <a:r>
              <a:rPr lang="en-US" altLang="zh-CN" dirty="0"/>
              <a:t>PINN</a:t>
            </a:r>
            <a:r>
              <a:rPr lang="zh-CN" altLang="en-US" dirty="0"/>
              <a:t>流程图</a:t>
            </a:r>
          </a:p>
        </p:txBody>
      </p:sp>
      <p:pic>
        <p:nvPicPr>
          <p:cNvPr id="4" name="图片 3"/>
          <p:cNvPicPr>
            <a:picLocks noChangeAspect="1"/>
          </p:cNvPicPr>
          <p:nvPr>
            <p:custDataLst>
              <p:tags r:id="rId1"/>
            </p:custDataLst>
          </p:nvPr>
        </p:nvPicPr>
        <p:blipFill rotWithShape="1">
          <a:blip r:embed="rId3"/>
          <a:srcRect l="501" t="1876" r="3054" b="27058"/>
          <a:stretch>
            <a:fillRect/>
          </a:stretch>
        </p:blipFill>
        <p:spPr>
          <a:xfrm>
            <a:off x="1738169" y="897867"/>
            <a:ext cx="8803005" cy="3569970"/>
          </a:xfrm>
          <a:prstGeom prst="rect">
            <a:avLst/>
          </a:prstGeom>
        </p:spPr>
      </p:pic>
      <mc:AlternateContent xmlns:mc="http://schemas.openxmlformats.org/markup-compatibility/2006">
        <mc:Choice xmlns:a14="http://schemas.microsoft.com/office/drawing/2010/main" Requires="a14">
          <p:sp>
            <p:nvSpPr>
              <p:cNvPr id="6" name="对象 27">
                <a:hlinkClick r:id="" action="ppaction://ole?verb=0"/>
              </p:cNvPr>
              <p:cNvSpPr txBox="1"/>
              <p:nvPr/>
            </p:nvSpPr>
            <p:spPr>
              <a:xfrm>
                <a:off x="1466636" y="4531759"/>
                <a:ext cx="6619029" cy="1747520"/>
              </a:xfrm>
              <a:prstGeom prst="rect">
                <a:avLst/>
              </a:prstGeom>
            </p:spPr>
            <p:txBody>
              <a:bodyPr>
                <a:normAutofit lnSpcReduction="10000"/>
              </a:bodyPr>
              <a:lstStyle/>
              <a:p>
                <a:r>
                  <a:rPr lang="zh-CN" altLang="en-US" sz="2400" dirty="0">
                    <a:solidFill>
                      <a:srgbClr val="000000"/>
                    </a:solidFill>
                    <a:latin typeface="微软雅黑" panose="020B0503020204020204" pitchFamily="34" charset="-122"/>
                    <a:ea typeface="微软雅黑" panose="020B0503020204020204" pitchFamily="34" charset="-122"/>
                  </a:rPr>
                  <a:t>考虑方程：</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𝜆</m:t>
                            </m:r>
                            <m:f>
                              <m:fPr>
                                <m:ctrlPr>
                                  <a:rPr lang="zh-CN" altLang="en-US" sz="2400" i="1">
                                    <a:solidFill>
                                      <a:srgbClr val="000000"/>
                                    </a:solidFill>
                                    <a:latin typeface="Cambria Math" panose="02040503050406030204" pitchFamily="18" charset="0"/>
                                  </a:rPr>
                                </m:ctrlPr>
                              </m:fPr>
                              <m:num>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𝑢</m:t>
                                </m:r>
                              </m:num>
                              <m:den>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𝑥</m:t>
                                    </m:r>
                                  </m:e>
                                  <m:sup>
                                    <m:r>
                                      <a:rPr lang="zh-CN" altLang="en-US" sz="2400" i="1">
                                        <a:solidFill>
                                          <a:srgbClr val="000000"/>
                                        </a:solidFill>
                                        <a:latin typeface="Cambria Math" panose="02040503050406030204" pitchFamily="18" charset="0"/>
                                      </a:rPr>
                                      <m:t>2</m:t>
                                    </m:r>
                                  </m:sup>
                                </m:sSup>
                              </m:den>
                            </m:f>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𝑢</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𝐷</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m:rPr>
                                    <m:sty m:val="p"/>
                                  </m:rPr>
                                  <a:rPr lang="zh-CN" altLang="en-US" sz="2400" i="1">
                                    <a:solidFill>
                                      <a:srgbClr val="000000"/>
                                    </a:solidFill>
                                    <a:latin typeface="Cambria Math" panose="02040503050406030204" pitchFamily="18" charset="0"/>
                                  </a:rPr>
                                  <m:t>Γ</m:t>
                                </m:r>
                              </m:e>
                              <m:sub>
                                <m:r>
                                  <a:rPr lang="zh-CN" altLang="en-US" sz="2400" i="1">
                                    <a:solidFill>
                                      <a:srgbClr val="000000"/>
                                    </a:solidFill>
                                    <a:latin typeface="Cambria Math" panose="02040503050406030204" pitchFamily="18" charset="0"/>
                                  </a:rPr>
                                  <m:t>𝐷</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Ω</m:t>
                            </m:r>
                            <m:r>
                              <a:rPr lang="zh-CN" altLang="en-US" sz="2400" i="1">
                                <a:solidFill>
                                  <a:srgbClr val="000000"/>
                                </a:solidFill>
                                <a:latin typeface="Cambria Math" panose="02040503050406030204" pitchFamily="18" charset="0"/>
                              </a:rPr>
                              <m:t>,</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num>
                              <m:den>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𝒏</m:t>
                                </m:r>
                              </m:den>
                            </m:f>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𝑅</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m:rPr>
                                    <m:sty m:val="p"/>
                                  </m:rPr>
                                  <a:rPr lang="zh-CN" altLang="en-US" sz="2400" i="1">
                                    <a:solidFill>
                                      <a:srgbClr val="000000"/>
                                    </a:solidFill>
                                    <a:latin typeface="Cambria Math" panose="02040503050406030204" pitchFamily="18" charset="0"/>
                                  </a:rPr>
                                  <m:t>Γ</m:t>
                                </m:r>
                              </m:e>
                              <m:sub>
                                <m:r>
                                  <a:rPr lang="zh-CN" altLang="en-US" sz="2400" i="1">
                                    <a:solidFill>
                                      <a:srgbClr val="000000"/>
                                    </a:solidFill>
                                    <a:latin typeface="Cambria Math" panose="02040503050406030204" pitchFamily="18" charset="0"/>
                                  </a:rPr>
                                  <m:t>𝑅</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Ω</m:t>
                            </m:r>
                            <m:r>
                              <a:rPr lang="zh-CN" altLang="en-US" sz="2400" i="1">
                                <a:solidFill>
                                  <a:srgbClr val="000000"/>
                                </a:solidFill>
                                <a:latin typeface="Cambria Math" panose="02040503050406030204" pitchFamily="18" charset="0"/>
                              </a:rPr>
                              <m:t>,</m:t>
                            </m:r>
                          </m:e>
                        </m:eqArr>
                      </m:e>
                    </m:d>
                  </m:oMath>
                </a14:m>
                <a:endParaRPr lang="zh-CN" altLang="en-US" dirty="0">
                  <a:latin typeface="Cambria Math" panose="02040503050406030204" pitchFamily="18" charset="0"/>
                  <a:ea typeface="微软雅黑" panose="020B0503020204020204" pitchFamily="34" charset="-122"/>
                  <a:cs typeface="Calibri" panose="020F0502020204030204" pitchFamily="34" charset="0"/>
                </a:endParaRPr>
              </a:p>
            </p:txBody>
          </p:sp>
        </mc:Choice>
        <mc:Fallback>
          <p:sp>
            <p:nvSpPr>
              <p:cNvPr id="6" name="对象 27">
                <a:hlinkClick r:id="" action="ppaction://ole?verb=0"/>
              </p:cNvPr>
              <p:cNvSpPr txBox="1">
                <a:spLocks noRot="1" noChangeAspect="1" noMove="1" noResize="1" noEditPoints="1" noAdjustHandles="1" noChangeArrowheads="1" noChangeShapeType="1" noTextEdit="1"/>
              </p:cNvSpPr>
              <p:nvPr/>
            </p:nvSpPr>
            <p:spPr>
              <a:xfrm>
                <a:off x="1466636" y="4531759"/>
                <a:ext cx="6619029" cy="1747520"/>
              </a:xfrm>
              <a:prstGeom prst="rect">
                <a:avLst/>
              </a:prstGeom>
              <a:blipFill>
                <a:blip r:embed="rId4"/>
                <a:stretch>
                  <a:fillRect l="-1341" t="-2158"/>
                </a:stretch>
              </a:blipFill>
            </p:spPr>
            <p:txBody>
              <a:bodyPr/>
              <a:lstStyle/>
              <a:p>
                <a:r>
                  <a:rPr lang="zh-CN" altLang="en-US">
                    <a:noFill/>
                  </a:rPr>
                  <a:t> </a:t>
                </a:r>
              </a:p>
            </p:txBody>
          </p:sp>
        </mc:Fallback>
      </mc:AlternateContent>
      <p:sp>
        <p:nvSpPr>
          <p:cNvPr id="2" name="矩形 1"/>
          <p:cNvSpPr/>
          <p:nvPr/>
        </p:nvSpPr>
        <p:spPr>
          <a:xfrm>
            <a:off x="84665" y="6371167"/>
            <a:ext cx="9698567" cy="336118"/>
          </a:xfrm>
          <a:prstGeom prst="rect">
            <a:avLst/>
          </a:prstGeom>
        </p:spPr>
        <p:txBody>
          <a:bodyPr wrap="square" anchor="t">
            <a:spAutoFit/>
          </a:bodyPr>
          <a:lstStyle/>
          <a:p>
            <a:pPr>
              <a:lnSpc>
                <a:spcPct val="150000"/>
              </a:lnSpc>
            </a:pP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[1]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Lu, et al. DeepXDE: A deep learning library for solving differential equations. SIAM </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eview 63.1 (2021): 208-228.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学习方程解：残差优化历史</a:t>
            </a:r>
            <a:endParaRPr lang="zh-CN" altLang="en-US" dirty="0"/>
          </a:p>
        </p:txBody>
      </p:sp>
      <p:pic>
        <p:nvPicPr>
          <p:cNvPr id="5" name="图片 4"/>
          <p:cNvPicPr>
            <a:picLocks noChangeAspect="1"/>
          </p:cNvPicPr>
          <p:nvPr/>
        </p:nvPicPr>
        <p:blipFill>
          <a:blip r:embed="rId2"/>
          <a:stretch>
            <a:fillRect/>
          </a:stretch>
        </p:blipFill>
        <p:spPr>
          <a:xfrm>
            <a:off x="4823400" y="853937"/>
            <a:ext cx="6497038" cy="3558760"/>
          </a:xfrm>
          <a:prstGeom prst="rect">
            <a:avLst/>
          </a:prstGeom>
        </p:spPr>
      </p:pic>
      <p:pic>
        <p:nvPicPr>
          <p:cNvPr id="3" name="图片 2"/>
          <p:cNvPicPr>
            <a:picLocks noChangeAspect="1"/>
          </p:cNvPicPr>
          <p:nvPr/>
        </p:nvPicPr>
        <p:blipFill>
          <a:blip r:embed="rId3"/>
          <a:stretch>
            <a:fillRect/>
          </a:stretch>
        </p:blipFill>
        <p:spPr>
          <a:xfrm>
            <a:off x="1057835" y="4650592"/>
            <a:ext cx="2622674" cy="1257594"/>
          </a:xfrm>
          <a:prstGeom prst="rect">
            <a:avLst/>
          </a:prstGeom>
        </p:spPr>
      </p:pic>
      <p:pic>
        <p:nvPicPr>
          <p:cNvPr id="7" name="图片 6"/>
          <p:cNvPicPr>
            <a:picLocks noChangeAspect="1"/>
          </p:cNvPicPr>
          <p:nvPr/>
        </p:nvPicPr>
        <p:blipFill>
          <a:blip r:embed="rId4"/>
          <a:stretch>
            <a:fillRect/>
          </a:stretch>
        </p:blipFill>
        <p:spPr>
          <a:xfrm>
            <a:off x="4910812" y="4372357"/>
            <a:ext cx="6310765" cy="1840960"/>
          </a:xfrm>
          <a:prstGeom prst="rect">
            <a:avLst/>
          </a:prstGeom>
        </p:spPr>
      </p:pic>
      <p:sp>
        <p:nvSpPr>
          <p:cNvPr id="4" name="文本框 3">
            <a:extLst>
              <a:ext uri="{FF2B5EF4-FFF2-40B4-BE49-F238E27FC236}">
                <a16:creationId xmlns:a16="http://schemas.microsoft.com/office/drawing/2014/main" id="{A8C3840D-CE84-6ADA-A751-F2E120FC92F7}"/>
              </a:ext>
            </a:extLst>
          </p:cNvPr>
          <p:cNvSpPr txBox="1"/>
          <p:nvPr/>
        </p:nvSpPr>
        <p:spPr>
          <a:xfrm>
            <a:off x="517705" y="1265099"/>
            <a:ext cx="4305695" cy="1884618"/>
          </a:xfrm>
          <a:prstGeom prst="rect">
            <a:avLst/>
          </a:prstGeom>
          <a:noFill/>
        </p:spPr>
        <p:txBody>
          <a:bodyPr wrap="square" rtlCol="0">
            <a:spAutoFit/>
          </a:bodyPr>
          <a:lstStyle/>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其实基于方程残差进行优化的思想可以追溯到</a:t>
            </a:r>
            <a:r>
              <a:rPr lang="en-US" altLang="zh-CN" sz="2000" dirty="0">
                <a:solidFill>
                  <a:srgbClr val="070707"/>
                </a:solidFill>
                <a:latin typeface="微软雅黑" panose="020B0503020204020204" pitchFamily="34" charset="-122"/>
                <a:ea typeface="微软雅黑" panose="020B0503020204020204" pitchFamily="34" charset="-122"/>
              </a:rPr>
              <a:t>1994(Neural-network-based approximations for solving PDE)</a:t>
            </a:r>
            <a:r>
              <a:rPr lang="zh-CN" altLang="en-US" sz="2000" dirty="0">
                <a:solidFill>
                  <a:srgbClr val="070707"/>
                </a:solidFill>
                <a:latin typeface="微软雅黑" panose="020B0503020204020204" pitchFamily="34" charset="-122"/>
                <a:ea typeface="微软雅黑" panose="020B0503020204020204" pitchFamily="34" charset="-122"/>
              </a:rPr>
              <a:t>，其基本思想与</a:t>
            </a:r>
            <a:r>
              <a:rPr lang="en-US" altLang="zh-CN" sz="2000" dirty="0">
                <a:solidFill>
                  <a:srgbClr val="070707"/>
                </a:solidFill>
                <a:latin typeface="微软雅黑" panose="020B0503020204020204" pitchFamily="34" charset="-122"/>
                <a:ea typeface="微软雅黑" panose="020B0503020204020204" pitchFamily="34" charset="-122"/>
              </a:rPr>
              <a:t>PINN</a:t>
            </a:r>
            <a:r>
              <a:rPr lang="zh-CN" altLang="en-US" sz="2000" dirty="0">
                <a:solidFill>
                  <a:srgbClr val="070707"/>
                </a:solidFill>
                <a:latin typeface="微软雅黑" panose="020B0503020204020204" pitchFamily="34" charset="-122"/>
                <a:ea typeface="微软雅黑" panose="020B0503020204020204" pitchFamily="34" charset="-122"/>
              </a:rPr>
              <a:t>一致。</a:t>
            </a:r>
          </a:p>
        </p:txBody>
      </p:sp>
      <p:sp>
        <p:nvSpPr>
          <p:cNvPr id="10" name="文本框 9">
            <a:extLst>
              <a:ext uri="{FF2B5EF4-FFF2-40B4-BE49-F238E27FC236}">
                <a16:creationId xmlns:a16="http://schemas.microsoft.com/office/drawing/2014/main" id="{C91B6C4F-9F23-5B38-C22B-AE28B2BC40B8}"/>
              </a:ext>
            </a:extLst>
          </p:cNvPr>
          <p:cNvSpPr txBox="1"/>
          <p:nvPr/>
        </p:nvSpPr>
        <p:spPr>
          <a:xfrm>
            <a:off x="276053" y="6376163"/>
            <a:ext cx="9708388" cy="461665"/>
          </a:xfrm>
          <a:prstGeom prst="rect">
            <a:avLst/>
          </a:prstGeom>
          <a:noFill/>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M. G. Dissanayake, et al. (1994). Neural‐network‐based approximations for solving partial differential equations. communications in Numerical Methods in Engineering, 10(3), 195-201.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13811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学习方程解：</a:t>
            </a:r>
            <a:r>
              <a:rPr lang="en-US" altLang="zh-CN" dirty="0"/>
              <a:t>PINN</a:t>
            </a:r>
            <a:r>
              <a:rPr lang="zh-CN" altLang="en-US" dirty="0"/>
              <a:t>历史</a:t>
            </a:r>
          </a:p>
        </p:txBody>
      </p:sp>
      <p:pic>
        <p:nvPicPr>
          <p:cNvPr id="5" name="图片 4"/>
          <p:cNvPicPr>
            <a:picLocks noChangeAspect="1"/>
          </p:cNvPicPr>
          <p:nvPr/>
        </p:nvPicPr>
        <p:blipFill>
          <a:blip r:embed="rId2"/>
          <a:stretch>
            <a:fillRect/>
          </a:stretch>
        </p:blipFill>
        <p:spPr>
          <a:xfrm>
            <a:off x="653434" y="982948"/>
            <a:ext cx="11150600" cy="5246644"/>
          </a:xfrm>
          <a:prstGeom prst="rect">
            <a:avLst/>
          </a:prstGeom>
        </p:spPr>
      </p:pic>
    </p:spTree>
    <p:extLst>
      <p:ext uri="{BB962C8B-B14F-4D97-AF65-F5344CB8AC3E}">
        <p14:creationId xmlns:p14="http://schemas.microsoft.com/office/powerpoint/2010/main" val="2959626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学习方程解：</a:t>
            </a:r>
            <a:r>
              <a:rPr lang="en-US" altLang="zh-CN" dirty="0"/>
              <a:t>PINN</a:t>
            </a:r>
            <a:r>
              <a:rPr lang="zh-CN" altLang="en-US" dirty="0"/>
              <a:t>历史</a:t>
            </a:r>
          </a:p>
        </p:txBody>
      </p:sp>
      <p:pic>
        <p:nvPicPr>
          <p:cNvPr id="5" name="图片 4"/>
          <p:cNvPicPr>
            <a:picLocks noChangeAspect="1"/>
          </p:cNvPicPr>
          <p:nvPr/>
        </p:nvPicPr>
        <p:blipFill>
          <a:blip r:embed="rId2"/>
          <a:stretch>
            <a:fillRect/>
          </a:stretch>
        </p:blipFill>
        <p:spPr>
          <a:xfrm>
            <a:off x="367794" y="761979"/>
            <a:ext cx="11184467" cy="5474307"/>
          </a:xfrm>
          <a:prstGeom prst="rect">
            <a:avLst/>
          </a:prstGeom>
        </p:spPr>
      </p:pic>
      <p:sp>
        <p:nvSpPr>
          <p:cNvPr id="3" name="矩形 2">
            <a:extLst>
              <a:ext uri="{FF2B5EF4-FFF2-40B4-BE49-F238E27FC236}">
                <a16:creationId xmlns:a16="http://schemas.microsoft.com/office/drawing/2014/main" id="{520042AF-94B0-9882-6849-73054DCACB90}"/>
              </a:ext>
            </a:extLst>
          </p:cNvPr>
          <p:cNvSpPr/>
          <p:nvPr/>
        </p:nvSpPr>
        <p:spPr>
          <a:xfrm>
            <a:off x="84665" y="6371167"/>
            <a:ext cx="10113435" cy="461665"/>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[1] M.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Raissi</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P.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Perdikaris</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and G. E.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Karniadakis</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Physics-informed neural networks: A deep learning framework for solving forward and inverse problems involving nonlinear partial differential equations. Journal of Computational physics 378 (2019): 686-707.</a:t>
            </a:r>
          </a:p>
        </p:txBody>
      </p:sp>
    </p:spTree>
    <p:extLst>
      <p:ext uri="{BB962C8B-B14F-4D97-AF65-F5344CB8AC3E}">
        <p14:creationId xmlns:p14="http://schemas.microsoft.com/office/powerpoint/2010/main" val="543005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学习方程解：</a:t>
            </a:r>
            <a:r>
              <a:rPr lang="en-US" altLang="zh-CN" dirty="0"/>
              <a:t>1994 vs. 2018</a:t>
            </a:r>
            <a:endParaRPr lang="zh-CN" altLang="en-US" dirty="0"/>
          </a:p>
        </p:txBody>
      </p:sp>
      <p:pic>
        <p:nvPicPr>
          <p:cNvPr id="5" name="图片 4"/>
          <p:cNvPicPr>
            <a:picLocks noChangeAspect="1"/>
          </p:cNvPicPr>
          <p:nvPr/>
        </p:nvPicPr>
        <p:blipFill>
          <a:blip r:embed="rId2"/>
          <a:stretch>
            <a:fillRect/>
          </a:stretch>
        </p:blipFill>
        <p:spPr>
          <a:xfrm>
            <a:off x="7574903" y="1852612"/>
            <a:ext cx="4617097" cy="3152775"/>
          </a:xfrm>
          <a:prstGeom prst="rect">
            <a:avLst/>
          </a:prstGeom>
        </p:spPr>
      </p:pic>
      <p:pic>
        <p:nvPicPr>
          <p:cNvPr id="7" name="图片 6"/>
          <p:cNvPicPr>
            <a:picLocks noChangeAspect="1"/>
          </p:cNvPicPr>
          <p:nvPr/>
        </p:nvPicPr>
        <p:blipFill>
          <a:blip r:embed="rId3"/>
          <a:stretch>
            <a:fillRect/>
          </a:stretch>
        </p:blipFill>
        <p:spPr>
          <a:xfrm>
            <a:off x="222780" y="2324629"/>
            <a:ext cx="5939548" cy="2145771"/>
          </a:xfrm>
          <a:prstGeom prst="rect">
            <a:avLst/>
          </a:prstGeom>
        </p:spPr>
      </p:pic>
      <p:sp>
        <p:nvSpPr>
          <p:cNvPr id="3" name="矩形 2">
            <a:extLst>
              <a:ext uri="{FF2B5EF4-FFF2-40B4-BE49-F238E27FC236}">
                <a16:creationId xmlns:a16="http://schemas.microsoft.com/office/drawing/2014/main" id="{FB7CF4D8-197E-A8AA-E863-F0BC79CA7647}"/>
              </a:ext>
            </a:extLst>
          </p:cNvPr>
          <p:cNvSpPr/>
          <p:nvPr/>
        </p:nvSpPr>
        <p:spPr>
          <a:xfrm>
            <a:off x="57771" y="6337555"/>
            <a:ext cx="10113435" cy="577081"/>
          </a:xfrm>
          <a:prstGeom prst="rect">
            <a:avLst/>
          </a:prstGeom>
        </p:spPr>
        <p:txBody>
          <a:bodyPr wrap="square">
            <a:spAutoFit/>
          </a:bodyPr>
          <a:lstStyle/>
          <a:p>
            <a:r>
              <a:rPr lang="en-US" altLang="zh-CN" sz="105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Dissanayake, et al. (1994). Neural‐network‐based approximations for solving partial differential equations. communications in Numerical Methods in Engineering, 10(3), 195-201.</a:t>
            </a:r>
            <a:endParaRPr lang="en-US" altLang="zh-CN" sz="105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en-US" altLang="zh-CN" sz="105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[2] M. </a:t>
            </a:r>
            <a:r>
              <a:rPr lang="en-US" altLang="zh-CN" sz="105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Raissi</a:t>
            </a:r>
            <a:r>
              <a:rPr lang="en-US" altLang="zh-CN" sz="105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et al. Physics-informed neural networks: A deep learning framework for solving forward and inverse problems involving nonlinear partial differential equations. Journal of Computational physics 378 (2019): 686-707.</a:t>
            </a:r>
          </a:p>
        </p:txBody>
      </p:sp>
    </p:spTree>
    <p:extLst>
      <p:ext uri="{BB962C8B-B14F-4D97-AF65-F5344CB8AC3E}">
        <p14:creationId xmlns:p14="http://schemas.microsoft.com/office/powerpoint/2010/main" val="326426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学习方程解：</a:t>
            </a:r>
            <a:r>
              <a:rPr lang="en-US" altLang="zh-CN" dirty="0"/>
              <a:t>1994 </a:t>
            </a:r>
            <a:r>
              <a:rPr lang="zh-CN" altLang="en-US" dirty="0"/>
              <a:t>示例</a:t>
            </a:r>
          </a:p>
        </p:txBody>
      </p:sp>
      <p:pic>
        <p:nvPicPr>
          <p:cNvPr id="5" name="图片 4"/>
          <p:cNvPicPr>
            <a:picLocks noChangeAspect="1"/>
          </p:cNvPicPr>
          <p:nvPr/>
        </p:nvPicPr>
        <p:blipFill>
          <a:blip r:embed="rId2"/>
          <a:srcRect b="34700"/>
          <a:stretch/>
        </p:blipFill>
        <p:spPr>
          <a:xfrm>
            <a:off x="568262" y="895952"/>
            <a:ext cx="6195609" cy="2246282"/>
          </a:xfrm>
          <a:prstGeom prst="rect">
            <a:avLst/>
          </a:prstGeom>
        </p:spPr>
      </p:pic>
      <p:sp>
        <p:nvSpPr>
          <p:cNvPr id="3" name="文本框 2">
            <a:extLst>
              <a:ext uri="{FF2B5EF4-FFF2-40B4-BE49-F238E27FC236}">
                <a16:creationId xmlns:a16="http://schemas.microsoft.com/office/drawing/2014/main" id="{C0CFBE36-6566-4AD2-D845-DC9DCDC32D50}"/>
              </a:ext>
            </a:extLst>
          </p:cNvPr>
          <p:cNvSpPr txBox="1"/>
          <p:nvPr/>
        </p:nvSpPr>
        <p:spPr>
          <a:xfrm>
            <a:off x="276053" y="6376163"/>
            <a:ext cx="9708388" cy="461665"/>
          </a:xfrm>
          <a:prstGeom prst="rect">
            <a:avLst/>
          </a:prstGeom>
          <a:noFill/>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M. G. Dissanayake, et al. (1994). Neural‐network‐based approximations for solving partial differential equations. communications in Numerical Methods in Engineering, 10(3), 195-201.</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03812" y="4184913"/>
            <a:ext cx="2739713" cy="1253498"/>
          </a:xfrm>
          <a:prstGeom prst="rect">
            <a:avLst/>
          </a:prstGeom>
        </p:spPr>
      </p:pic>
      <p:pic>
        <p:nvPicPr>
          <p:cNvPr id="9" name="图片 8"/>
          <p:cNvPicPr>
            <a:picLocks noChangeAspect="1"/>
          </p:cNvPicPr>
          <p:nvPr/>
        </p:nvPicPr>
        <p:blipFill>
          <a:blip r:embed="rId4"/>
          <a:stretch>
            <a:fillRect/>
          </a:stretch>
        </p:blipFill>
        <p:spPr>
          <a:xfrm>
            <a:off x="3405189" y="3276207"/>
            <a:ext cx="3406237" cy="2833469"/>
          </a:xfrm>
          <a:prstGeom prst="rect">
            <a:avLst/>
          </a:prstGeom>
        </p:spPr>
      </p:pic>
      <p:pic>
        <p:nvPicPr>
          <p:cNvPr id="7" name="图片 6"/>
          <p:cNvPicPr>
            <a:picLocks noChangeAspect="1"/>
          </p:cNvPicPr>
          <p:nvPr/>
        </p:nvPicPr>
        <p:blipFill>
          <a:blip r:embed="rId5"/>
          <a:stretch>
            <a:fillRect/>
          </a:stretch>
        </p:blipFill>
        <p:spPr>
          <a:xfrm>
            <a:off x="6982975" y="1569168"/>
            <a:ext cx="5005213" cy="3869243"/>
          </a:xfrm>
          <a:prstGeom prst="rect">
            <a:avLst/>
          </a:prstGeom>
        </p:spPr>
      </p:pic>
    </p:spTree>
    <p:extLst>
      <p:ext uri="{BB962C8B-B14F-4D97-AF65-F5344CB8AC3E}">
        <p14:creationId xmlns:p14="http://schemas.microsoft.com/office/powerpoint/2010/main" val="3981799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学习方程解：</a:t>
            </a:r>
            <a:r>
              <a:rPr lang="en-US" altLang="zh-CN" dirty="0"/>
              <a:t>PINN</a:t>
            </a:r>
            <a:r>
              <a:rPr lang="zh-CN" altLang="en-US" dirty="0"/>
              <a:t>示例</a:t>
            </a:r>
          </a:p>
        </p:txBody>
      </p:sp>
      <p:sp>
        <p:nvSpPr>
          <p:cNvPr id="2" name="矩形 1"/>
          <p:cNvSpPr/>
          <p:nvPr/>
        </p:nvSpPr>
        <p:spPr>
          <a:xfrm>
            <a:off x="84665" y="6371167"/>
            <a:ext cx="10113435" cy="461665"/>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[1] M.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Raissi</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P.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Perdikaris</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and G. E.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Karniadakis</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Physics-informed neural networks: A deep learning framework for solving forward and inverse problems involving nonlinear partial differential equations. Journal of Computational physics 378 (2019): 686-707.</a:t>
            </a:r>
          </a:p>
        </p:txBody>
      </p:sp>
      <p:pic>
        <p:nvPicPr>
          <p:cNvPr id="7" name="图片 6"/>
          <p:cNvPicPr>
            <a:picLocks noChangeAspect="1"/>
          </p:cNvPicPr>
          <p:nvPr>
            <p:custDataLst>
              <p:tags r:id="rId1"/>
            </p:custDataLst>
          </p:nvPr>
        </p:nvPicPr>
        <p:blipFill rotWithShape="1">
          <a:blip r:embed="rId3"/>
          <a:srcRect l="16558" t="2219" r="15129" b="15323"/>
          <a:stretch>
            <a:fillRect/>
          </a:stretch>
        </p:blipFill>
        <p:spPr>
          <a:xfrm>
            <a:off x="5135033" y="1223433"/>
            <a:ext cx="6252634" cy="4288367"/>
          </a:xfrm>
          <a:prstGeom prst="rect">
            <a:avLst/>
          </a:prstGeom>
          <a:ln>
            <a:noFill/>
          </a:ln>
        </p:spPr>
      </p:pic>
      <mc:AlternateContent xmlns:mc="http://schemas.openxmlformats.org/markup-compatibility/2006" xmlns:a14="http://schemas.microsoft.com/office/drawing/2010/main">
        <mc:Choice Requires="a14">
          <p:sp>
            <p:nvSpPr>
              <p:cNvPr id="8" name="对象 5"/>
              <p:cNvSpPr txBox="1"/>
              <p:nvPr/>
            </p:nvSpPr>
            <p:spPr>
              <a:xfrm>
                <a:off x="412631" y="1264926"/>
                <a:ext cx="4551255" cy="4542107"/>
              </a:xfrm>
              <a:prstGeom prst="rect">
                <a:avLst/>
              </a:prstGeom>
            </p:spPr>
            <p:txBody>
              <a:bodyPr>
                <a:normAutofit/>
              </a:bodyPr>
              <a:lstStyle/>
              <a:p>
                <a:pPr>
                  <a:lnSpc>
                    <a:spcPct val="170000"/>
                  </a:lnSpc>
                </a:pPr>
                <a:r>
                  <a:rPr lang="zh-CN" altLang="en-US" sz="2000" dirty="0">
                    <a:solidFill>
                      <a:srgbClr val="000000"/>
                    </a:solidFill>
                    <a:latin typeface="微软雅黑" panose="020B0503020204020204" pitchFamily="34" charset="-122"/>
                    <a:ea typeface="微软雅黑" panose="020B0503020204020204" pitchFamily="34" charset="-122"/>
                  </a:rPr>
                  <a:t>求解</a:t>
                </a:r>
                <a:r>
                  <a:rPr lang="en-US" altLang="zh-CN" sz="2000" dirty="0">
                    <a:solidFill>
                      <a:srgbClr val="000000"/>
                    </a:solidFill>
                    <a:latin typeface="微软雅黑" panose="020B0503020204020204" pitchFamily="34" charset="-122"/>
                    <a:ea typeface="微软雅黑" panose="020B0503020204020204" pitchFamily="34" charset="-122"/>
                  </a:rPr>
                  <a:t>Burgers</a:t>
                </a:r>
                <a:r>
                  <a:rPr lang="zh-CN" altLang="en-US" sz="2000" dirty="0">
                    <a:solidFill>
                      <a:srgbClr val="000000"/>
                    </a:solidFill>
                    <a:latin typeface="微软雅黑" panose="020B0503020204020204" pitchFamily="34" charset="-122"/>
                    <a:ea typeface="微软雅黑" panose="020B0503020204020204" pitchFamily="34" charset="-122"/>
                  </a:rPr>
                  <a:t>方程：</a:t>
                </a:r>
                <a:endParaRPr lang="en-US" altLang="zh-CN" sz="2000" i="1" dirty="0">
                  <a:solidFill>
                    <a:srgbClr val="000000"/>
                  </a:solidFill>
                  <a:latin typeface="Cambria Math" panose="02040503050406030204" pitchFamily="18" charset="0"/>
                </a:endParaRPr>
              </a:p>
              <a:p>
                <a:pPr>
                  <a:lnSpc>
                    <a:spcPct val="170000"/>
                  </a:lnSpc>
                </a:pPr>
                <a14:m>
                  <m:oMathPara xmlns:m="http://schemas.openxmlformats.org/officeDocument/2006/math">
                    <m:oMathParaPr>
                      <m:jc m:val="centerGroup"/>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a:rPr lang="zh-CN" altLang="en-US" sz="2000" i="1">
                              <a:solidFill>
                                <a:srgbClr val="000000"/>
                              </a:solidFill>
                              <a:latin typeface="Cambria Math" panose="02040503050406030204" pitchFamily="18" charset="0"/>
                            </a:rPr>
                            <m:t>𝑡</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𝑢</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a:rPr lang="zh-CN" altLang="en-US" sz="2000" i="1">
                              <a:solidFill>
                                <a:srgbClr val="000000"/>
                              </a:solidFill>
                              <a:latin typeface="Cambria Math" panose="02040503050406030204" pitchFamily="18" charset="0"/>
                            </a:rPr>
                            <m:t>𝑥</m:t>
                          </m:r>
                        </m:sub>
                      </m:sSub>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100</m:t>
                          </m:r>
                          <m:r>
                            <a:rPr lang="zh-CN" altLang="en-US" sz="2000" i="1">
                              <a:solidFill>
                                <a:srgbClr val="000000"/>
                              </a:solidFill>
                              <a:latin typeface="Cambria Math" panose="02040503050406030204" pitchFamily="18" charset="0"/>
                            </a:rPr>
                            <m:t>𝜋</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a:rPr lang="zh-CN" altLang="en-US" sz="2000" i="1">
                              <a:solidFill>
                                <a:srgbClr val="000000"/>
                              </a:solidFill>
                              <a:latin typeface="Cambria Math" panose="02040503050406030204" pitchFamily="18" charset="0"/>
                            </a:rPr>
                            <m:t>𝑥𝑥</m:t>
                          </m:r>
                        </m:sub>
                      </m:sSub>
                      <m:r>
                        <a:rPr lang="en-US" altLang="zh-CN" sz="2000" b="0" i="1" smtClean="0">
                          <a:solidFill>
                            <a:srgbClr val="000000"/>
                          </a:solidFill>
                          <a:latin typeface="Cambria Math" panose="02040503050406030204" pitchFamily="18" charset="0"/>
                        </a:rPr>
                        <m:t>,</m:t>
                      </m:r>
                    </m:oMath>
                  </m:oMathPara>
                </a14:m>
                <a:endParaRPr lang="en-US" altLang="zh-CN" sz="2000" dirty="0">
                  <a:latin typeface="Cambria Math" panose="02040503050406030204" pitchFamily="18" charset="0"/>
                  <a:ea typeface="微软雅黑" panose="020B0503020204020204" pitchFamily="34" charset="-122"/>
                </a:endParaRPr>
              </a:p>
              <a:p>
                <a:pPr>
                  <a:lnSpc>
                    <a:spcPct val="170000"/>
                  </a:lnSpc>
                </a:pPr>
                <a:r>
                  <a:rPr lang="zh-CN" altLang="en-US" sz="2000" dirty="0">
                    <a:solidFill>
                      <a:srgbClr val="070707"/>
                    </a:solidFill>
                    <a:latin typeface="Cambria Math" panose="02040503050406030204" pitchFamily="18" charset="0"/>
                    <a:ea typeface="微软雅黑" panose="020B0503020204020204" pitchFamily="34" charset="-122"/>
                  </a:rPr>
                  <a:t>其中边界条件采取周期边界条件。</a:t>
                </a:r>
                <a:endParaRPr lang="en-US" altLang="zh-CN" sz="2000" dirty="0">
                  <a:solidFill>
                    <a:srgbClr val="070707"/>
                  </a:solidFill>
                  <a:latin typeface="Cambria Math" panose="02040503050406030204" pitchFamily="18" charset="0"/>
                  <a:ea typeface="微软雅黑" panose="020B0503020204020204" pitchFamily="34" charset="-122"/>
                </a:endParaRPr>
              </a:p>
              <a:p>
                <a:pPr>
                  <a:lnSpc>
                    <a:spcPct val="170000"/>
                  </a:lnSpc>
                </a:pPr>
                <a:r>
                  <a:rPr lang="zh-CN" altLang="en-US" sz="2000" dirty="0">
                    <a:solidFill>
                      <a:srgbClr val="070707"/>
                    </a:solidFill>
                    <a:latin typeface="Cambria Math" panose="02040503050406030204" pitchFamily="18" charset="0"/>
                    <a:ea typeface="微软雅黑" panose="020B0503020204020204" pitchFamily="34" charset="-122"/>
                  </a:rPr>
                  <a:t>右图上图为时空全域上的</a:t>
                </a:r>
                <a:r>
                  <a:rPr lang="en-US" altLang="zh-CN" sz="2000" dirty="0">
                    <a:solidFill>
                      <a:srgbClr val="070707"/>
                    </a:solidFill>
                    <a:latin typeface="Cambria Math" panose="02040503050406030204" pitchFamily="18" charset="0"/>
                    <a:ea typeface="微软雅黑" panose="020B0503020204020204" pitchFamily="34" charset="-122"/>
                  </a:rPr>
                  <a:t>PINN</a:t>
                </a:r>
                <a:r>
                  <a:rPr lang="zh-CN" altLang="en-US" sz="2000" dirty="0">
                    <a:solidFill>
                      <a:srgbClr val="070707"/>
                    </a:solidFill>
                    <a:latin typeface="Cambria Math" panose="02040503050406030204" pitchFamily="18" charset="0"/>
                    <a:ea typeface="微软雅黑" panose="020B0503020204020204" pitchFamily="34" charset="-122"/>
                  </a:rPr>
                  <a:t>结果，下图为三个时间的切片与精确解对比。可以看到其可以解决这类奇性比较强的问题。</a:t>
                </a:r>
              </a:p>
            </p:txBody>
          </p:sp>
        </mc:Choice>
        <mc:Fallback xmlns="">
          <p:sp>
            <p:nvSpPr>
              <p:cNvPr id="8" name="对象 5"/>
              <p:cNvSpPr txBox="1">
                <a:spLocks noRot="1" noChangeAspect="1" noMove="1" noResize="1" noEditPoints="1" noAdjustHandles="1" noChangeArrowheads="1" noChangeShapeType="1" noTextEdit="1"/>
              </p:cNvSpPr>
              <p:nvPr/>
            </p:nvSpPr>
            <p:spPr>
              <a:xfrm>
                <a:off x="412631" y="1264926"/>
                <a:ext cx="4551255" cy="4542107"/>
              </a:xfrm>
              <a:prstGeom prst="rect">
                <a:avLst/>
              </a:prstGeom>
              <a:blipFill rotWithShape="1">
                <a:blip r:embed="rId4"/>
                <a:stretch>
                  <a:fillRect l="-11" r="2" b="13"/>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35" y="144826"/>
            <a:ext cx="2576687" cy="337358"/>
          </a:xfrm>
        </p:spPr>
        <p:txBody>
          <a:bodyPr/>
          <a:lstStyle/>
          <a:p>
            <a:r>
              <a:rPr lang="zh-CN" altLang="en-US" sz="2800"/>
              <a:t>目录</a:t>
            </a:r>
          </a:p>
        </p:txBody>
      </p:sp>
      <p:sp>
        <p:nvSpPr>
          <p:cNvPr id="3" name="文本框 2"/>
          <p:cNvSpPr txBox="1"/>
          <p:nvPr/>
        </p:nvSpPr>
        <p:spPr>
          <a:xfrm>
            <a:off x="3855154" y="2068697"/>
            <a:ext cx="413606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二、神经网络学习方程解</a:t>
            </a:r>
            <a:endParaRPr lang="en-US" altLang="zh-CN"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55154" y="2773419"/>
            <a:ext cx="413446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三、神经网络学习解算子</a:t>
            </a:r>
          </a:p>
        </p:txBody>
      </p:sp>
      <p:sp>
        <p:nvSpPr>
          <p:cNvPr id="5" name="文本框 4"/>
          <p:cNvSpPr txBox="1"/>
          <p:nvPr/>
        </p:nvSpPr>
        <p:spPr>
          <a:xfrm>
            <a:off x="3855154" y="3484209"/>
            <a:ext cx="2339102" cy="523220"/>
          </a:xfrm>
          <a:prstGeom prst="rect">
            <a:avLst/>
          </a:prstGeom>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四、误差分析</a:t>
            </a:r>
          </a:p>
        </p:txBody>
      </p:sp>
      <p:sp>
        <p:nvSpPr>
          <p:cNvPr id="8" name="文本框 7"/>
          <p:cNvSpPr txBox="1"/>
          <p:nvPr/>
        </p:nvSpPr>
        <p:spPr>
          <a:xfrm>
            <a:off x="3855154" y="4194999"/>
            <a:ext cx="2698175" cy="523220"/>
          </a:xfrm>
          <a:prstGeom prst="rect">
            <a:avLst/>
          </a:prstGeom>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五、应用与拓展</a:t>
            </a:r>
          </a:p>
        </p:txBody>
      </p:sp>
      <p:sp>
        <p:nvSpPr>
          <p:cNvPr id="7" name="文本框 6"/>
          <p:cNvSpPr txBox="1"/>
          <p:nvPr/>
        </p:nvSpPr>
        <p:spPr>
          <a:xfrm>
            <a:off x="3855154" y="1369204"/>
            <a:ext cx="1620957"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一、介绍</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学习方程解：</a:t>
            </a:r>
            <a:r>
              <a:rPr lang="en-US" altLang="zh-CN" dirty="0"/>
              <a:t>Deep Ritz</a:t>
            </a:r>
            <a:r>
              <a:rPr lang="zh-CN" altLang="en-US" dirty="0"/>
              <a:t>方法介绍</a:t>
            </a:r>
          </a:p>
        </p:txBody>
      </p:sp>
      <mc:AlternateContent xmlns:mc="http://schemas.openxmlformats.org/markup-compatibility/2006" xmlns:a14="http://schemas.microsoft.com/office/drawing/2010/main">
        <mc:Choice Requires="a14">
          <p:sp>
            <p:nvSpPr>
              <p:cNvPr id="10" name="文本框 9"/>
              <p:cNvSpPr txBox="1"/>
              <p:nvPr/>
            </p:nvSpPr>
            <p:spPr>
              <a:xfrm>
                <a:off x="377999" y="864000"/>
                <a:ext cx="11009405" cy="5216300"/>
              </a:xfrm>
              <a:prstGeom prst="rect">
                <a:avLst/>
              </a:prstGeom>
              <a:noFill/>
            </p:spPr>
            <p:txBody>
              <a:bodyPr wrap="square" rtlCol="0">
                <a:spAutoFit/>
              </a:bodyPr>
              <a:lstStyle/>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核心思想：应用偏微分方程变分形式来设计神经网络的</a:t>
                </a:r>
                <a:r>
                  <a:rPr lang="zh-CN" altLang="en-US" sz="2400" b="1" dirty="0">
                    <a:solidFill>
                      <a:srgbClr val="070707"/>
                    </a:solidFill>
                    <a:latin typeface="微软雅黑" panose="020B0503020204020204" pitchFamily="34" charset="-122"/>
                    <a:ea typeface="微软雅黑" panose="020B0503020204020204" pitchFamily="34" charset="-122"/>
                  </a:rPr>
                  <a:t>损失函数</a:t>
                </a:r>
                <a:endParaRPr lang="en-US" altLang="zh-CN" sz="2400" b="1"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400" b="1" dirty="0">
                    <a:solidFill>
                      <a:srgbClr val="070707"/>
                    </a:solidFill>
                    <a:latin typeface="微软雅黑" panose="020B0503020204020204" pitchFamily="34" charset="-122"/>
                    <a:ea typeface="微软雅黑" panose="020B0503020204020204" pitchFamily="34" charset="-122"/>
                  </a:rPr>
                  <a:t>目标方程</a:t>
                </a:r>
                <a:r>
                  <a:rPr lang="en-US" altLang="zh-CN" sz="2400" dirty="0">
                    <a:solidFill>
                      <a:srgbClr val="070707"/>
                    </a:solidFill>
                    <a:latin typeface="微软雅黑" panose="020B0503020204020204" pitchFamily="34" charset="-122"/>
                    <a:ea typeface="微软雅黑" panose="020B0503020204020204" pitchFamily="34" charset="-122"/>
                  </a:rPr>
                  <a:t>(</a:t>
                </a:r>
                <a:r>
                  <a:rPr lang="zh-CN" altLang="en-US" sz="2400" dirty="0">
                    <a:solidFill>
                      <a:srgbClr val="070707"/>
                    </a:solidFill>
                    <a:latin typeface="微软雅黑" panose="020B0503020204020204" pitchFamily="34" charset="-122"/>
                    <a:ea typeface="微软雅黑" panose="020B0503020204020204" pitchFamily="34" charset="-122"/>
                  </a:rPr>
                  <a:t>例子</a:t>
                </a:r>
                <a:r>
                  <a:rPr lang="en-US" altLang="zh-CN" sz="2400" dirty="0">
                    <a:solidFill>
                      <a:srgbClr val="070707"/>
                    </a:solidFill>
                    <a:latin typeface="微软雅黑" panose="020B0503020204020204" pitchFamily="34" charset="-122"/>
                    <a:ea typeface="微软雅黑" panose="020B0503020204020204" pitchFamily="34" charset="-122"/>
                  </a:rPr>
                  <a:t>)</a:t>
                </a:r>
                <a:r>
                  <a:rPr lang="zh-CN" altLang="en-US" sz="2400" dirty="0">
                    <a:solidFill>
                      <a:srgbClr val="070707"/>
                    </a:solidFill>
                    <a:latin typeface="微软雅黑" panose="020B0503020204020204" pitchFamily="34" charset="-122"/>
                    <a:ea typeface="微软雅黑" panose="020B0503020204020204" pitchFamily="34" charset="-122"/>
                  </a:rPr>
                  <a:t>：</a:t>
                </a:r>
                <a:endParaRPr lang="en-US" altLang="zh-CN" sz="2400" dirty="0">
                  <a:solidFill>
                    <a:srgbClr val="070707"/>
                  </a:solidFill>
                  <a:latin typeface="微软雅黑" panose="020B0503020204020204" pitchFamily="34" charset="-122"/>
                  <a:ea typeface="微软雅黑" panose="020B0503020204020204" pitchFamily="34" charset="-122"/>
                </a:endParaRPr>
              </a:p>
              <a:p>
                <a:pPr algn="ctr">
                  <a:lnSpc>
                    <a:spcPct val="150000"/>
                  </a:lnSpc>
                </a:pPr>
                <a14:m>
                  <m:oMath xmlns:m="http://schemas.openxmlformats.org/officeDocument/2006/math">
                    <m:r>
                      <m:rPr>
                        <m:sty m:val="p"/>
                      </m:rPr>
                      <a:rPr lang="en-US" altLang="zh-CN" sz="2400" b="0" i="0" smtClean="0">
                        <a:solidFill>
                          <a:srgbClr val="070707"/>
                        </a:solidFill>
                        <a:latin typeface="Cambria Math" panose="02040503050406030204" pitchFamily="18" charset="0"/>
                        <a:ea typeface="微软雅黑" panose="020B0503020204020204" pitchFamily="34" charset="-122"/>
                      </a:rPr>
                      <m:t>Δ</m:t>
                    </m:r>
                    <m:r>
                      <a:rPr lang="en-US" altLang="zh-CN" sz="2400" b="0" i="1" smtClean="0">
                        <a:solidFill>
                          <a:srgbClr val="070707"/>
                        </a:solidFill>
                        <a:latin typeface="Cambria Math" panose="02040503050406030204" pitchFamily="18" charset="0"/>
                        <a:ea typeface="微软雅黑" panose="020B0503020204020204" pitchFamily="34" charset="-122"/>
                      </a:rPr>
                      <m:t>𝑢</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𝑓</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𝑥</m:t>
                    </m:r>
                    <m:r>
                      <a:rPr lang="en-US" altLang="zh-CN" sz="24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400" b="0" i="1" smtClean="0">
                        <a:solidFill>
                          <a:srgbClr val="070707"/>
                        </a:solidFill>
                        <a:latin typeface="Cambria Math" panose="02040503050406030204" pitchFamily="18" charset="0"/>
                        <a:ea typeface="微软雅黑" panose="020B0503020204020204" pitchFamily="34" charset="-122"/>
                      </a:rPr>
                      <m:t>Ω</m:t>
                    </m:r>
                    <m:r>
                      <a:rPr lang="en-US" altLang="zh-CN" sz="2400" b="0" i="1" smtClean="0">
                        <a:solidFill>
                          <a:srgbClr val="070707"/>
                        </a:solidFill>
                        <a:latin typeface="Cambria Math" panose="02040503050406030204" pitchFamily="18" charset="0"/>
                        <a:ea typeface="微软雅黑" panose="020B0503020204020204" pitchFamily="34" charset="-122"/>
                      </a:rPr>
                      <m:t>.</m:t>
                    </m:r>
                  </m:oMath>
                </a14:m>
                <a:r>
                  <a:rPr lang="en-US" altLang="zh-CN" sz="2400" b="0" dirty="0">
                    <a:solidFill>
                      <a:srgbClr val="070707"/>
                    </a:solidFill>
                    <a:latin typeface="微软雅黑" panose="020B0503020204020204" pitchFamily="34" charset="-122"/>
                    <a:ea typeface="微软雅黑" panose="020B0503020204020204" pitchFamily="34" charset="-122"/>
                  </a:rPr>
                  <a:t> </a:t>
                </a:r>
              </a:p>
              <a:p>
                <a:pPr>
                  <a:lnSpc>
                    <a:spcPct val="150000"/>
                  </a:lnSpc>
                </a:pPr>
                <a:r>
                  <a:rPr lang="zh-CN" altLang="en-US" sz="2400" b="0" dirty="0">
                    <a:solidFill>
                      <a:srgbClr val="070707"/>
                    </a:solidFill>
                    <a:latin typeface="微软雅黑" panose="020B0503020204020204" pitchFamily="34" charset="-122"/>
                    <a:ea typeface="微软雅黑" panose="020B0503020204020204" pitchFamily="34" charset="-122"/>
                  </a:rPr>
                  <a:t>考虑</a:t>
                </a:r>
                <a:r>
                  <a:rPr lang="en-US" altLang="zh-CN" sz="2400" dirty="0">
                    <a:solidFill>
                      <a:srgbClr val="070707"/>
                    </a:solidFill>
                    <a:latin typeface="微软雅黑" panose="020B0503020204020204" pitchFamily="34" charset="-122"/>
                    <a:ea typeface="微软雅黑" panose="020B0503020204020204" pitchFamily="34" charset="-122"/>
                  </a:rPr>
                  <a:t>Dirichlet</a:t>
                </a:r>
                <a:r>
                  <a:rPr lang="zh-CN" altLang="en-US" sz="2400" b="0" dirty="0">
                    <a:solidFill>
                      <a:srgbClr val="070707"/>
                    </a:solidFill>
                    <a:latin typeface="微软雅黑" panose="020B0503020204020204" pitchFamily="34" charset="-122"/>
                    <a:ea typeface="微软雅黑" panose="020B0503020204020204" pitchFamily="34" charset="-122"/>
                  </a:rPr>
                  <a:t>边界条件，这个方程有如下变分问题：</a:t>
                </a:r>
                <a:endParaRPr lang="en-US" altLang="zh-CN" sz="2400" b="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solidFill>
                            <a:srgbClr val="070707"/>
                          </a:solidFill>
                          <a:latin typeface="Cambria Math" panose="02040503050406030204" pitchFamily="18" charset="0"/>
                          <a:ea typeface="微软雅黑" panose="020B0503020204020204" pitchFamily="34" charset="-122"/>
                        </a:rPr>
                        <m:t>𝐼</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𝑢</m:t>
                          </m:r>
                        </m:e>
                      </m:d>
                      <m:r>
                        <a:rPr lang="en-US" altLang="zh-CN" sz="2400" b="0" i="1" smtClean="0">
                          <a:solidFill>
                            <a:srgbClr val="070707"/>
                          </a:solidFill>
                          <a:latin typeface="Cambria Math" panose="02040503050406030204" pitchFamily="18" charset="0"/>
                          <a:ea typeface="微软雅黑" panose="020B0503020204020204" pitchFamily="34" charset="-122"/>
                        </a:rPr>
                        <m:t>=</m:t>
                      </m:r>
                      <m:nary>
                        <m:naryPr>
                          <m:ctrlPr>
                            <a:rPr lang="en-US" altLang="zh-CN" sz="2400" b="0" i="1" smtClean="0">
                              <a:solidFill>
                                <a:srgbClr val="070707"/>
                              </a:solidFill>
                              <a:latin typeface="Cambria Math" panose="02040503050406030204" pitchFamily="18" charset="0"/>
                              <a:ea typeface="微软雅黑" panose="020B0503020204020204" pitchFamily="34" charset="-122"/>
                            </a:rPr>
                          </m:ctrlPr>
                        </m:naryPr>
                        <m:sub>
                          <m:r>
                            <m:rPr>
                              <m:sty m:val="p"/>
                            </m:rPr>
                            <a:rPr lang="en-US" altLang="zh-CN" sz="2400" b="0" i="0" smtClean="0">
                              <a:solidFill>
                                <a:srgbClr val="070707"/>
                              </a:solidFill>
                              <a:latin typeface="Cambria Math" panose="02040503050406030204" pitchFamily="18" charset="0"/>
                              <a:ea typeface="微软雅黑" panose="020B0503020204020204" pitchFamily="34" charset="-122"/>
                            </a:rPr>
                            <m:t>Ω</m:t>
                          </m:r>
                        </m:sub>
                        <m:sup/>
                        <m:e>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f>
                                <m:fPr>
                                  <m:ctrlPr>
                                    <a:rPr lang="en-US" altLang="zh-CN" sz="2400" i="1">
                                      <a:solidFill>
                                        <a:srgbClr val="070707"/>
                                      </a:solidFill>
                                      <a:latin typeface="Cambria Math" panose="02040503050406030204" pitchFamily="18" charset="0"/>
                                      <a:ea typeface="微软雅黑" panose="020B0503020204020204" pitchFamily="34" charset="-122"/>
                                    </a:rPr>
                                  </m:ctrlPr>
                                </m:fPr>
                                <m:num>
                                  <m:r>
                                    <a:rPr lang="en-US" altLang="zh-CN" sz="2400" i="1">
                                      <a:solidFill>
                                        <a:srgbClr val="070707"/>
                                      </a:solidFill>
                                      <a:latin typeface="Cambria Math" panose="02040503050406030204" pitchFamily="18" charset="0"/>
                                      <a:ea typeface="微软雅黑" panose="020B0503020204020204" pitchFamily="34" charset="-122"/>
                                    </a:rPr>
                                    <m:t>1</m:t>
                                  </m:r>
                                </m:num>
                                <m:den>
                                  <m:r>
                                    <a:rPr lang="en-US" altLang="zh-CN" sz="2400" i="1">
                                      <a:solidFill>
                                        <a:srgbClr val="070707"/>
                                      </a:solidFill>
                                      <a:latin typeface="Cambria Math" panose="02040503050406030204" pitchFamily="18" charset="0"/>
                                      <a:ea typeface="微软雅黑" panose="020B0503020204020204" pitchFamily="34" charset="-122"/>
                                    </a:rPr>
                                    <m:t>2</m:t>
                                  </m:r>
                                </m:den>
                              </m:f>
                              <m:sSup>
                                <m:sSupPr>
                                  <m:ctrlPr>
                                    <a:rPr lang="en-US" altLang="zh-CN" sz="2400" i="1">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m:rPr>
                                          <m:sty m:val="p"/>
                                        </m:rPr>
                                        <a:rPr lang="en-US" altLang="zh-CN" sz="2400">
                                          <a:solidFill>
                                            <a:srgbClr val="070707"/>
                                          </a:solidFill>
                                          <a:latin typeface="Cambria Math" panose="02040503050406030204" pitchFamily="18" charset="0"/>
                                          <a:ea typeface="微软雅黑" panose="020B0503020204020204" pitchFamily="34" charset="-122"/>
                                        </a:rPr>
                                        <m:t>∇</m:t>
                                      </m:r>
                                      <m:r>
                                        <a:rPr lang="en-US" altLang="zh-CN" sz="2400" i="1">
                                          <a:solidFill>
                                            <a:srgbClr val="070707"/>
                                          </a:solidFill>
                                          <a:latin typeface="Cambria Math" panose="02040503050406030204" pitchFamily="18" charset="0"/>
                                          <a:ea typeface="微软雅黑" panose="020B0503020204020204" pitchFamily="34" charset="-122"/>
                                        </a:rPr>
                                        <m:t>𝑢</m:t>
                                      </m:r>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𝑥</m:t>
                                          </m:r>
                                        </m:e>
                                      </m:d>
                                    </m:e>
                                  </m:d>
                                </m:e>
                                <m:sup>
                                  <m:r>
                                    <a:rPr lang="en-US" altLang="zh-CN" sz="2400" i="1">
                                      <a:solidFill>
                                        <a:srgbClr val="070707"/>
                                      </a:solidFill>
                                      <a:latin typeface="Cambria Math" panose="02040503050406030204" pitchFamily="18" charset="0"/>
                                      <a:ea typeface="微软雅黑" panose="020B0503020204020204" pitchFamily="34" charset="-122"/>
                                    </a:rPr>
                                    <m:t>2</m:t>
                                  </m:r>
                                </m:sup>
                              </m:sSup>
                              <m:r>
                                <a:rPr lang="en-US" altLang="zh-CN" sz="2400" i="1">
                                  <a:solidFill>
                                    <a:srgbClr val="070707"/>
                                  </a:solidFill>
                                  <a:latin typeface="Cambria Math" panose="02040503050406030204" pitchFamily="18" charset="0"/>
                                  <a:ea typeface="微软雅黑" panose="020B0503020204020204" pitchFamily="34" charset="-122"/>
                                </a:rPr>
                                <m:t> −</m:t>
                              </m:r>
                              <m:r>
                                <a:rPr lang="en-US" altLang="zh-CN" sz="2400" i="1">
                                  <a:solidFill>
                                    <a:srgbClr val="070707"/>
                                  </a:solidFill>
                                  <a:latin typeface="Cambria Math" panose="02040503050406030204" pitchFamily="18" charset="0"/>
                                  <a:ea typeface="微软雅黑" panose="020B0503020204020204" pitchFamily="34" charset="-122"/>
                                </a:rPr>
                                <m:t>𝑓</m:t>
                              </m:r>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𝑥</m:t>
                                  </m:r>
                                </m:e>
                              </m:d>
                              <m:r>
                                <a:rPr lang="en-US" altLang="zh-CN" sz="2400" i="1">
                                  <a:solidFill>
                                    <a:srgbClr val="070707"/>
                                  </a:solidFill>
                                  <a:latin typeface="Cambria Math" panose="02040503050406030204" pitchFamily="18" charset="0"/>
                                  <a:ea typeface="微软雅黑" panose="020B0503020204020204" pitchFamily="34" charset="-122"/>
                                </a:rPr>
                                <m:t>𝑢</m:t>
                              </m:r>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𝑥</m:t>
                                  </m:r>
                                </m:e>
                              </m:d>
                            </m:e>
                          </m:d>
                          <m:r>
                            <a:rPr lang="en-US" altLang="zh-CN" sz="2400" b="0" i="1" smtClean="0">
                              <a:solidFill>
                                <a:srgbClr val="070707"/>
                              </a:solidFill>
                              <a:latin typeface="Cambria Math" panose="02040503050406030204" pitchFamily="18" charset="0"/>
                              <a:ea typeface="微软雅黑" panose="020B0503020204020204" pitchFamily="34" charset="-122"/>
                            </a:rPr>
                            <m:t>𝑑𝑥</m:t>
                          </m:r>
                        </m:e>
                      </m:nary>
                    </m:oMath>
                  </m:oMathPara>
                </a14:m>
                <a:endParaRPr lang="en-US" altLang="zh-CN" sz="2400" b="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400" b="0" dirty="0">
                    <a:solidFill>
                      <a:srgbClr val="070707"/>
                    </a:solidFill>
                    <a:latin typeface="微软雅黑" panose="020B0503020204020204" pitchFamily="34" charset="-122"/>
                    <a:ea typeface="微软雅黑" panose="020B0503020204020204" pitchFamily="34" charset="-122"/>
                  </a:rPr>
                  <a:t>利用自动求导机制，直接优化这个损失函数来学习方程的解。</a:t>
                </a:r>
                <a:endParaRPr lang="en-US" altLang="zh-CN" sz="2400" b="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070707"/>
                    </a:solidFill>
                    <a:latin typeface="微软雅黑" panose="020B0503020204020204" pitchFamily="34" charset="-122"/>
                    <a:ea typeface="微软雅黑" panose="020B0503020204020204" pitchFamily="34" charset="-122"/>
                  </a:rPr>
                  <a:t>与</a:t>
                </a:r>
                <a:r>
                  <a:rPr lang="en-US" altLang="zh-CN" sz="2400" b="1" dirty="0">
                    <a:solidFill>
                      <a:srgbClr val="070707"/>
                    </a:solidFill>
                    <a:latin typeface="微软雅黑" panose="020B0503020204020204" pitchFamily="34" charset="-122"/>
                    <a:ea typeface="微软雅黑" panose="020B0503020204020204" pitchFamily="34" charset="-122"/>
                  </a:rPr>
                  <a:t>PINN</a:t>
                </a:r>
                <a:r>
                  <a:rPr lang="zh-CN" altLang="en-US" sz="2400" b="1" dirty="0">
                    <a:solidFill>
                      <a:srgbClr val="070707"/>
                    </a:solidFill>
                    <a:latin typeface="微软雅黑" panose="020B0503020204020204" pitchFamily="34" charset="-122"/>
                    <a:ea typeface="微软雅黑" panose="020B0503020204020204" pitchFamily="34" charset="-122"/>
                  </a:rPr>
                  <a:t>方法对比</a:t>
                </a:r>
                <a:r>
                  <a:rPr lang="zh-CN" altLang="en-US" sz="2400" dirty="0">
                    <a:solidFill>
                      <a:srgbClr val="070707"/>
                    </a:solidFill>
                    <a:latin typeface="微软雅黑" panose="020B0503020204020204" pitchFamily="34" charset="-122"/>
                    <a:ea typeface="微软雅黑" panose="020B0503020204020204" pitchFamily="34" charset="-122"/>
                  </a:rPr>
                  <a:t>：同样都是构造损失函数来学习方程的解，</a:t>
                </a:r>
                <a:r>
                  <a:rPr lang="en-US" altLang="zh-CN" sz="2400" dirty="0">
                    <a:solidFill>
                      <a:srgbClr val="070707"/>
                    </a:solidFill>
                    <a:latin typeface="微软雅黑" panose="020B0503020204020204" pitchFamily="34" charset="-122"/>
                    <a:ea typeface="微软雅黑" panose="020B0503020204020204" pitchFamily="34" charset="-122"/>
                  </a:rPr>
                  <a:t>Deep Ritz</a:t>
                </a:r>
              </a:p>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方法充分利用了数学结构（变分形式），但并非所有方程都存在对应的变分形式。</a:t>
                </a:r>
                <a:endParaRPr lang="zh-CN" altLang="en-US" sz="2400" b="1"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77999" y="864000"/>
                <a:ext cx="11009405" cy="5216300"/>
              </a:xfrm>
              <a:prstGeom prst="rect">
                <a:avLst/>
              </a:prstGeom>
              <a:blipFill rotWithShape="1">
                <a:blip r:embed="rId2"/>
                <a:stretch>
                  <a:fillRect l="-2" t="-8" r="-496" b="3"/>
                </a:stretch>
              </a:blipFill>
            </p:spPr>
            <p:txBody>
              <a:bodyPr/>
              <a:lstStyle/>
              <a:p>
                <a:r>
                  <a:rPr lang="zh-CN" altLang="en-US">
                    <a:noFill/>
                  </a:rPr>
                  <a:t> </a:t>
                </a:r>
              </a:p>
            </p:txBody>
          </p:sp>
        </mc:Fallback>
      </mc:AlternateContent>
      <p:sp>
        <p:nvSpPr>
          <p:cNvPr id="2" name="文本框 1"/>
          <p:cNvSpPr txBox="1"/>
          <p:nvPr/>
        </p:nvSpPr>
        <p:spPr>
          <a:xfrm>
            <a:off x="250470" y="6343246"/>
            <a:ext cx="9917998" cy="461665"/>
          </a:xfrm>
          <a:prstGeom prst="rect">
            <a:avLst/>
          </a:prstGeom>
          <a:noFill/>
        </p:spPr>
        <p:txBody>
          <a:bodyPr wrap="squar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W. E,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Yu. The deep Ritz method: a deep learning-based numerical algorithm for solving variational problems. Communications in Mathematics and Statistics 6.1 (2018): 1-12.</a:t>
            </a:r>
          </a:p>
        </p:txBody>
      </p:sp>
      <p:sp>
        <p:nvSpPr>
          <p:cNvPr id="4" name="文本框 3">
            <a:extLst>
              <a:ext uri="{FF2B5EF4-FFF2-40B4-BE49-F238E27FC236}">
                <a16:creationId xmlns:a16="http://schemas.microsoft.com/office/drawing/2014/main" id="{B322084C-4E5A-06C4-4C03-E6765DFB967A}"/>
              </a:ext>
            </a:extLst>
          </p:cNvPr>
          <p:cNvSpPr txBox="1"/>
          <p:nvPr/>
        </p:nvSpPr>
        <p:spPr>
          <a:xfrm>
            <a:off x="8001000" y="2051050"/>
            <a:ext cx="3873500" cy="461665"/>
          </a:xfrm>
          <a:prstGeom prst="rect">
            <a:avLst/>
          </a:prstGeom>
          <a:noFill/>
        </p:spPr>
        <p:txBody>
          <a:bodyPr wrap="square" rtlCol="0">
            <a:spAutoFit/>
          </a:bodyPr>
          <a:lstStyle/>
          <a:p>
            <a:pPr algn="l"/>
            <a:r>
              <a:rPr lang="zh-CN" altLang="en-US" sz="2400" dirty="0"/>
              <a:t>思考：怎么做下一篇文章？</a:t>
            </a:r>
          </a:p>
        </p:txBody>
      </p:sp>
      <p:sp>
        <p:nvSpPr>
          <p:cNvPr id="5" name="文本框 4">
            <a:extLst>
              <a:ext uri="{FF2B5EF4-FFF2-40B4-BE49-F238E27FC236}">
                <a16:creationId xmlns:a16="http://schemas.microsoft.com/office/drawing/2014/main" id="{6762B7E0-9E3B-317B-3310-80B97D6FE704}"/>
              </a:ext>
            </a:extLst>
          </p:cNvPr>
          <p:cNvSpPr txBox="1"/>
          <p:nvPr/>
        </p:nvSpPr>
        <p:spPr>
          <a:xfrm>
            <a:off x="8001000" y="2714106"/>
            <a:ext cx="3873500" cy="830997"/>
          </a:xfrm>
          <a:prstGeom prst="rect">
            <a:avLst/>
          </a:prstGeom>
          <a:noFill/>
        </p:spPr>
        <p:txBody>
          <a:bodyPr wrap="square" rtlCol="0">
            <a:spAutoFit/>
          </a:bodyPr>
          <a:lstStyle/>
          <a:p>
            <a:pPr algn="l"/>
            <a:r>
              <a:rPr lang="zh-CN" altLang="en-US" sz="2400" dirty="0"/>
              <a:t>所有方程的等价都可以构造一种</a:t>
            </a:r>
            <a:r>
              <a:rPr lang="en-US" altLang="zh-CN" sz="2400" dirty="0"/>
              <a:t>DNN</a:t>
            </a:r>
            <a:r>
              <a:rPr lang="zh-CN" altLang="en-US" sz="2400" dirty="0"/>
              <a:t>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学习方程解：</a:t>
            </a:r>
            <a:r>
              <a:rPr lang="en-US" altLang="zh-CN" dirty="0"/>
              <a:t>Deep Ritz</a:t>
            </a:r>
            <a:r>
              <a:rPr lang="zh-CN" altLang="en-US" dirty="0"/>
              <a:t>方法示例</a:t>
            </a:r>
          </a:p>
        </p:txBody>
      </p:sp>
      <p:pic>
        <p:nvPicPr>
          <p:cNvPr id="2" name="图片 1"/>
          <p:cNvPicPr>
            <a:picLocks noChangeAspect="1"/>
          </p:cNvPicPr>
          <p:nvPr/>
        </p:nvPicPr>
        <p:blipFill rotWithShape="1">
          <a:blip r:embed="rId2"/>
          <a:srcRect r="58230"/>
          <a:stretch>
            <a:fillRect/>
          </a:stretch>
        </p:blipFill>
        <p:spPr>
          <a:xfrm>
            <a:off x="5238750" y="1598515"/>
            <a:ext cx="3416300" cy="2754085"/>
          </a:xfrm>
          <a:prstGeom prst="rect">
            <a:avLst/>
          </a:prstGeom>
        </p:spPr>
      </p:pic>
      <p:pic>
        <p:nvPicPr>
          <p:cNvPr id="5" name="图片 4"/>
          <p:cNvPicPr>
            <a:picLocks noChangeAspect="1"/>
          </p:cNvPicPr>
          <p:nvPr/>
        </p:nvPicPr>
        <p:blipFill rotWithShape="1">
          <a:blip r:embed="rId2"/>
          <a:srcRect l="56598" r="1011"/>
          <a:stretch>
            <a:fillRect/>
          </a:stretch>
        </p:blipFill>
        <p:spPr>
          <a:xfrm>
            <a:off x="8655050" y="1598515"/>
            <a:ext cx="3467100" cy="2754085"/>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457200" y="1212850"/>
                <a:ext cx="5816600" cy="3457741"/>
              </a:xfrm>
              <a:prstGeom prst="rect">
                <a:avLst/>
              </a:prstGeom>
              <a:noFill/>
            </p:spPr>
            <p:txBody>
              <a:bodyPr wrap="square" rtlCol="0">
                <a:spAutoFit/>
              </a:bodyPr>
              <a:lstStyle/>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求解椭圆方程：</a:t>
                </a:r>
                <a:endParaRPr lang="en-US" altLang="zh-CN" sz="2400" dirty="0">
                  <a:solidFill>
                    <a:srgbClr val="070707"/>
                  </a:solidFill>
                  <a:latin typeface="微软雅黑" panose="020B0503020204020204" pitchFamily="34" charset="-122"/>
                  <a:ea typeface="微软雅黑" panose="020B0503020204020204" pitchFamily="34" charset="-122"/>
                </a:endParaRPr>
              </a:p>
              <a:p>
                <a:pPr algn="l">
                  <a:lnSpc>
                    <a:spcPct val="150000"/>
                  </a:lnSpc>
                </a:pPr>
                <a14:m>
                  <m:oMathPara xmlns:m="http://schemas.openxmlformats.org/officeDocument/2006/math">
                    <m:oMathParaPr>
                      <m:jc m:val="left"/>
                    </m:oMathParaPr>
                    <m:oMath xmlns:m="http://schemas.openxmlformats.org/officeDocument/2006/math">
                      <m:d>
                        <m:dPr>
                          <m:begChr m:val="{"/>
                          <m:endChr m:val=""/>
                          <m:ctrlPr>
                            <a:rPr lang="en-US" altLang="zh-CN" sz="2400" i="1" smtClean="0">
                              <a:solidFill>
                                <a:srgbClr val="070707"/>
                              </a:solidFill>
                              <a:latin typeface="Cambria Math" panose="02040503050406030204" pitchFamily="18" charset="0"/>
                              <a:ea typeface="微软雅黑" panose="020B0503020204020204" pitchFamily="34" charset="-122"/>
                            </a:rPr>
                          </m:ctrlPr>
                        </m:dPr>
                        <m:e>
                          <m:eqArr>
                            <m:eqArrPr>
                              <m:ctrlPr>
                                <a:rPr lang="en-US" altLang="zh-CN" sz="2400" b="0" i="1" smtClean="0">
                                  <a:solidFill>
                                    <a:srgbClr val="070707"/>
                                  </a:solidFill>
                                  <a:latin typeface="Cambria Math" panose="02040503050406030204" pitchFamily="18" charset="0"/>
                                  <a:ea typeface="微软雅黑" panose="020B0503020204020204" pitchFamily="34" charset="-122"/>
                                </a:rPr>
                              </m:ctrlPr>
                            </m:eqArrPr>
                            <m:e>
                              <m:r>
                                <m:rPr>
                                  <m:sty m:val="p"/>
                                </m:rPr>
                                <a:rPr lang="en-US" altLang="zh-CN" sz="2400" b="0" i="0" smtClean="0">
                                  <a:solidFill>
                                    <a:srgbClr val="070707"/>
                                  </a:solidFill>
                                  <a:latin typeface="Cambria Math" panose="02040503050406030204" pitchFamily="18" charset="0"/>
                                  <a:ea typeface="微软雅黑" panose="020B0503020204020204" pitchFamily="34" charset="-122"/>
                                </a:rPr>
                                <m:t>Δ</m:t>
                              </m:r>
                              <m:r>
                                <a:rPr lang="en-US" altLang="zh-CN" sz="2400" b="0" i="1" smtClean="0">
                                  <a:solidFill>
                                    <a:srgbClr val="070707"/>
                                  </a:solidFill>
                                  <a:latin typeface="Cambria Math" panose="02040503050406030204" pitchFamily="18" charset="0"/>
                                  <a:ea typeface="微软雅黑" panose="020B0503020204020204" pitchFamily="34" charset="-122"/>
                                </a:rPr>
                                <m:t>𝑢</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𝑥</m:t>
                                  </m:r>
                                </m:e>
                              </m:d>
                              <m:r>
                                <a:rPr lang="en-US" altLang="zh-CN" sz="2400" b="0" i="1" smtClean="0">
                                  <a:solidFill>
                                    <a:srgbClr val="070707"/>
                                  </a:solidFill>
                                  <a:latin typeface="Cambria Math" panose="02040503050406030204" pitchFamily="18" charset="0"/>
                                  <a:ea typeface="微软雅黑" panose="020B0503020204020204" pitchFamily="34" charset="-122"/>
                                </a:rPr>
                                <m:t>=0,</m:t>
                              </m:r>
                              <m:r>
                                <a:rPr lang="en-US" altLang="zh-CN" sz="2400" b="0" i="1" smtClean="0">
                                  <a:solidFill>
                                    <a:srgbClr val="070707"/>
                                  </a:solidFill>
                                  <a:latin typeface="Cambria Math" panose="02040503050406030204" pitchFamily="18" charset="0"/>
                                  <a:ea typeface="微软雅黑" panose="020B0503020204020204" pitchFamily="34" charset="-122"/>
                                </a:rPr>
                                <m:t>𝑥</m:t>
                              </m:r>
                              <m:r>
                                <a:rPr lang="en-US" altLang="zh-CN" sz="24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400" b="0" i="0" smtClean="0">
                                  <a:solidFill>
                                    <a:srgbClr val="070707"/>
                                  </a:solidFill>
                                  <a:latin typeface="Cambria Math" panose="02040503050406030204" pitchFamily="18" charset="0"/>
                                  <a:ea typeface="微软雅黑" panose="020B0503020204020204" pitchFamily="34" charset="-122"/>
                                </a:rPr>
                                <m:t>Ω</m:t>
                              </m:r>
                              <m:r>
                                <a:rPr lang="en-US" altLang="zh-CN" sz="2400" b="0" i="0" smtClean="0">
                                  <a:solidFill>
                                    <a:srgbClr val="070707"/>
                                  </a:solidFill>
                                  <a:latin typeface="Cambria Math" panose="02040503050406030204" pitchFamily="18" charset="0"/>
                                  <a:ea typeface="微软雅黑" panose="020B0503020204020204" pitchFamily="34" charset="-122"/>
                                </a:rPr>
                                <m:t>,</m:t>
                              </m:r>
                            </m:e>
                            <m:e>
                              <m:r>
                                <a:rPr lang="en-US" altLang="zh-CN" sz="2400" b="0" i="1" smtClean="0">
                                  <a:solidFill>
                                    <a:srgbClr val="070707"/>
                                  </a:solidFill>
                                  <a:latin typeface="Cambria Math" panose="02040503050406030204" pitchFamily="18" charset="0"/>
                                  <a:ea typeface="微软雅黑" panose="020B0503020204020204" pitchFamily="34" charset="-122"/>
                                </a:rPr>
                                <m:t>𝑢</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𝑥</m:t>
                                  </m:r>
                                </m:e>
                              </m:d>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𝑢</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𝑟</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𝜃</m:t>
                                  </m:r>
                                </m:e>
                              </m:d>
                              <m:r>
                                <a:rPr lang="en-US" altLang="zh-CN" sz="2400" b="0" i="1" smtClean="0">
                                  <a:solidFill>
                                    <a:srgbClr val="070707"/>
                                  </a:solidFill>
                                  <a:latin typeface="Cambria Math" panose="02040503050406030204" pitchFamily="18" charset="0"/>
                                  <a:ea typeface="微软雅黑" panose="020B0503020204020204" pitchFamily="34" charset="-122"/>
                                </a:rPr>
                                <m:t>=</m:t>
                              </m:r>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r>
                                    <a:rPr lang="en-US" altLang="zh-CN" sz="2400" b="0" i="1" smtClean="0">
                                      <a:solidFill>
                                        <a:srgbClr val="070707"/>
                                      </a:solidFill>
                                      <a:latin typeface="Cambria Math" panose="02040503050406030204" pitchFamily="18" charset="0"/>
                                      <a:ea typeface="微软雅黑" panose="020B0503020204020204" pitchFamily="34" charset="-122"/>
                                    </a:rPr>
                                    <m:t>𝑟</m:t>
                                  </m:r>
                                </m:e>
                                <m:sup>
                                  <m:f>
                                    <m:fPr>
                                      <m:ctrlPr>
                                        <a:rPr lang="en-US" altLang="zh-CN" sz="2400" b="0" i="1" smtClean="0">
                                          <a:solidFill>
                                            <a:srgbClr val="070707"/>
                                          </a:solidFill>
                                          <a:latin typeface="Cambria Math" panose="02040503050406030204" pitchFamily="18" charset="0"/>
                                          <a:ea typeface="微软雅黑" panose="020B0503020204020204" pitchFamily="34" charset="-122"/>
                                        </a:rPr>
                                      </m:ctrlPr>
                                    </m:fPr>
                                    <m:num>
                                      <m:r>
                                        <a:rPr lang="en-US" altLang="zh-CN" sz="2400" b="0" i="1" smtClean="0">
                                          <a:solidFill>
                                            <a:srgbClr val="070707"/>
                                          </a:solidFill>
                                          <a:latin typeface="Cambria Math" panose="02040503050406030204" pitchFamily="18" charset="0"/>
                                          <a:ea typeface="微软雅黑" panose="020B0503020204020204" pitchFamily="34" charset="-122"/>
                                        </a:rPr>
                                        <m:t>1</m:t>
                                      </m:r>
                                    </m:num>
                                    <m:den>
                                      <m:r>
                                        <a:rPr lang="en-US" altLang="zh-CN" sz="2400" b="0" i="1" smtClean="0">
                                          <a:solidFill>
                                            <a:srgbClr val="070707"/>
                                          </a:solidFill>
                                          <a:latin typeface="Cambria Math" panose="02040503050406030204" pitchFamily="18" charset="0"/>
                                          <a:ea typeface="微软雅黑" panose="020B0503020204020204" pitchFamily="34" charset="-122"/>
                                        </a:rPr>
                                        <m:t>2</m:t>
                                      </m:r>
                                    </m:den>
                                  </m:f>
                                </m:sup>
                              </m:sSup>
                              <m:func>
                                <m:funcPr>
                                  <m:ctrlPr>
                                    <a:rPr lang="en-US" altLang="zh-CN" sz="2400" b="0" i="1" smtClean="0">
                                      <a:solidFill>
                                        <a:srgbClr val="070707"/>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70707"/>
                                      </a:solidFill>
                                      <a:latin typeface="Cambria Math" panose="02040503050406030204" pitchFamily="18" charset="0"/>
                                      <a:ea typeface="微软雅黑" panose="020B0503020204020204" pitchFamily="34" charset="-122"/>
                                    </a:rPr>
                                    <m:t>sin</m:t>
                                  </m:r>
                                </m:fName>
                                <m:e>
                                  <m:f>
                                    <m:fPr>
                                      <m:ctrlPr>
                                        <a:rPr lang="en-US" altLang="zh-CN" sz="2400" b="0" i="1" smtClean="0">
                                          <a:solidFill>
                                            <a:srgbClr val="070707"/>
                                          </a:solidFill>
                                          <a:latin typeface="Cambria Math" panose="02040503050406030204" pitchFamily="18" charset="0"/>
                                          <a:ea typeface="微软雅黑" panose="020B0503020204020204" pitchFamily="34" charset="-122"/>
                                        </a:rPr>
                                      </m:ctrlPr>
                                    </m:fPr>
                                    <m:num>
                                      <m:r>
                                        <a:rPr lang="en-US" altLang="zh-CN" sz="2400" b="0" i="1" smtClean="0">
                                          <a:solidFill>
                                            <a:srgbClr val="070707"/>
                                          </a:solidFill>
                                          <a:latin typeface="Cambria Math" panose="02040503050406030204" pitchFamily="18" charset="0"/>
                                          <a:ea typeface="微软雅黑" panose="020B0503020204020204" pitchFamily="34" charset="-122"/>
                                        </a:rPr>
                                        <m:t>𝜃</m:t>
                                      </m:r>
                                    </m:num>
                                    <m:den>
                                      <m:r>
                                        <a:rPr lang="en-US" altLang="zh-CN" sz="2400" b="0" i="1" smtClean="0">
                                          <a:solidFill>
                                            <a:srgbClr val="070707"/>
                                          </a:solidFill>
                                          <a:latin typeface="Cambria Math" panose="02040503050406030204" pitchFamily="18" charset="0"/>
                                          <a:ea typeface="微软雅黑" panose="020B0503020204020204" pitchFamily="34" charset="-122"/>
                                        </a:rPr>
                                        <m:t>2</m:t>
                                      </m:r>
                                    </m:den>
                                  </m:f>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𝑥</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400" b="0" i="0" smtClean="0">
                                      <a:solidFill>
                                        <a:srgbClr val="070707"/>
                                      </a:solidFill>
                                      <a:latin typeface="Cambria Math" panose="02040503050406030204" pitchFamily="18" charset="0"/>
                                      <a:ea typeface="微软雅黑" panose="020B0503020204020204" pitchFamily="34" charset="-122"/>
                                    </a:rPr>
                                    <m:t>Ω</m:t>
                                  </m:r>
                                  <m:r>
                                    <a:rPr lang="en-US" altLang="zh-CN" sz="2400" b="0" i="0" smtClean="0">
                                      <a:solidFill>
                                        <a:srgbClr val="070707"/>
                                      </a:solidFill>
                                      <a:latin typeface="Cambria Math" panose="02040503050406030204" pitchFamily="18" charset="0"/>
                                      <a:ea typeface="微软雅黑" panose="020B0503020204020204" pitchFamily="34" charset="-122"/>
                                    </a:rPr>
                                    <m:t>.</m:t>
                                  </m:r>
                                </m:e>
                              </m:func>
                            </m:e>
                          </m:eqArr>
                        </m:e>
                      </m:d>
                    </m:oMath>
                  </m:oMathPara>
                </a14:m>
                <a:endParaRPr lang="en-US" altLang="zh-CN" sz="2400" dirty="0">
                  <a:solidFill>
                    <a:srgbClr val="070707"/>
                  </a:solidFill>
                  <a:latin typeface="微软雅黑" panose="020B0503020204020204" pitchFamily="34" charset="-122"/>
                  <a:ea typeface="微软雅黑" panose="020B0503020204020204" pitchFamily="34" charset="-122"/>
                </a:endParaRPr>
              </a:p>
              <a:p>
                <a:pPr algn="l">
                  <a:lnSpc>
                    <a:spcPct val="150000"/>
                  </a:lnSpc>
                </a:pPr>
                <a:endParaRPr lang="en-US" altLang="zh-CN" sz="240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其中</a:t>
                </a:r>
                <a14:m>
                  <m:oMath xmlns:m="http://schemas.openxmlformats.org/officeDocument/2006/math">
                    <m:r>
                      <m:rPr>
                        <m:sty m:val="p"/>
                      </m:rPr>
                      <a:rPr lang="en-US" altLang="zh-CN" sz="2400" b="0" i="0" smtClean="0">
                        <a:solidFill>
                          <a:srgbClr val="070707"/>
                        </a:solidFill>
                        <a:latin typeface="Cambria Math" panose="02040503050406030204" pitchFamily="18" charset="0"/>
                        <a:ea typeface="微软雅黑" panose="020B0503020204020204" pitchFamily="34" charset="-122"/>
                      </a:rPr>
                      <m:t>Ω</m:t>
                    </m:r>
                    <m:r>
                      <a:rPr lang="en-US" altLang="zh-CN" sz="2400" b="0" i="1" smtClean="0">
                        <a:solidFill>
                          <a:srgbClr val="070707"/>
                        </a:solidFill>
                        <a:latin typeface="Cambria Math" panose="02040503050406030204" pitchFamily="18" charset="0"/>
                        <a:ea typeface="微软雅黑" panose="020B0503020204020204" pitchFamily="34" charset="-122"/>
                      </a:rPr>
                      <m:t>=</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−1 ,1</m:t>
                        </m:r>
                      </m:e>
                    </m:d>
                    <m:r>
                      <a:rPr lang="en-US" altLang="zh-CN" sz="2400" b="0" i="1" smtClean="0">
                        <a:solidFill>
                          <a:srgbClr val="070707"/>
                        </a:solidFill>
                        <a:latin typeface="Cambria Math" panose="02040503050406030204" pitchFamily="18" charset="0"/>
                        <a:ea typeface="微软雅黑" panose="020B0503020204020204" pitchFamily="34" charset="-122"/>
                      </a:rPr>
                      <m:t>×</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−1,1</m:t>
                        </m:r>
                      </m:e>
                    </m:d>
                    <m:r>
                      <a:rPr lang="en-US" altLang="zh-CN" sz="2400" b="0" i="1" smtClean="0">
                        <a:solidFill>
                          <a:srgbClr val="070707"/>
                        </a:solidFill>
                        <a:latin typeface="Cambria Math" panose="02040503050406030204" pitchFamily="18" charset="0"/>
                        <a:ea typeface="微软雅黑" panose="020B0503020204020204" pitchFamily="34" charset="-122"/>
                      </a:rPr>
                      <m:t>\</m:t>
                    </m:r>
                    <m:d>
                      <m:dPr>
                        <m:begChr m:val="["/>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0,1</m:t>
                        </m:r>
                      </m:e>
                    </m:d>
                    <m:r>
                      <a:rPr lang="en-US" altLang="zh-CN" sz="2400" b="0" i="1" smtClean="0">
                        <a:solidFill>
                          <a:srgbClr val="070707"/>
                        </a:solidFill>
                        <a:latin typeface="Cambria Math" panose="02040503050406030204" pitchFamily="18" charset="0"/>
                        <a:ea typeface="微软雅黑" panose="020B0503020204020204" pitchFamily="34" charset="-122"/>
                      </a:rPr>
                      <m:t>×</m:t>
                    </m:r>
                    <m:d>
                      <m:dPr>
                        <m:begChr m:val="{"/>
                        <m:endChr m:val="}"/>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0</m:t>
                        </m:r>
                      </m:e>
                    </m:d>
                    <m:r>
                      <a:rPr lang="en-US" altLang="zh-CN" sz="2400" b="0" i="1" smtClean="0">
                        <a:solidFill>
                          <a:srgbClr val="070707"/>
                        </a:solidFill>
                        <a:latin typeface="Cambria Math" panose="02040503050406030204" pitchFamily="18" charset="0"/>
                        <a:ea typeface="微软雅黑" panose="020B0503020204020204" pitchFamily="34" charset="-122"/>
                      </a:rPr>
                      <m:t> </m:t>
                    </m:r>
                  </m:oMath>
                </a14:m>
                <a:r>
                  <a:rPr lang="zh-CN" altLang="en-US" sz="2400" dirty="0">
                    <a:solidFill>
                      <a:srgbClr val="070707"/>
                    </a:solidFill>
                    <a:latin typeface="微软雅黑" panose="020B0503020204020204" pitchFamily="34" charset="-122"/>
                    <a:ea typeface="微软雅黑" panose="020B0503020204020204" pitchFamily="34" charset="-122"/>
                  </a:rPr>
                  <a:t>。</a:t>
                </a:r>
              </a:p>
            </p:txBody>
          </p:sp>
        </mc:Choice>
        <mc:Fallback xmlns="">
          <p:sp>
            <p:nvSpPr>
              <p:cNvPr id="4" name="文本框 3"/>
              <p:cNvSpPr txBox="1">
                <a:spLocks noRot="1" noChangeAspect="1" noMove="1" noResize="1" noEditPoints="1" noAdjustHandles="1" noChangeArrowheads="1" noChangeShapeType="1" noTextEdit="1"/>
              </p:cNvSpPr>
              <p:nvPr/>
            </p:nvSpPr>
            <p:spPr>
              <a:xfrm>
                <a:off x="457200" y="1212850"/>
                <a:ext cx="5816600" cy="3457741"/>
              </a:xfrm>
              <a:prstGeom prst="rect">
                <a:avLst/>
              </a:prstGeom>
              <a:blipFill rotWithShape="1">
                <a:blip r:embed="rId3"/>
                <a:stretch>
                  <a:fillRect b="5"/>
                </a:stretch>
              </a:blipFill>
            </p:spPr>
            <p:txBody>
              <a:bodyPr/>
              <a:lstStyle/>
              <a:p>
                <a:r>
                  <a:rPr lang="zh-CN" altLang="en-US">
                    <a:noFill/>
                  </a:rPr>
                  <a:t> </a:t>
                </a:r>
              </a:p>
            </p:txBody>
          </p:sp>
        </mc:Fallback>
      </mc:AlternateContent>
      <p:sp>
        <p:nvSpPr>
          <p:cNvPr id="6" name="矩形 5"/>
          <p:cNvSpPr/>
          <p:nvPr/>
        </p:nvSpPr>
        <p:spPr>
          <a:xfrm>
            <a:off x="6312020" y="4651050"/>
            <a:ext cx="6013329" cy="961289"/>
          </a:xfrm>
          <a:prstGeom prst="rect">
            <a:avLst/>
          </a:prstGeom>
        </p:spPr>
        <p:txBody>
          <a:bodyPr wrap="square">
            <a:spAutoFit/>
          </a:bodyPr>
          <a:lstStyle/>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左图：</a:t>
            </a:r>
            <a:r>
              <a:rPr lang="en-US" altLang="zh-CN" sz="2000" dirty="0">
                <a:solidFill>
                  <a:srgbClr val="070707"/>
                </a:solidFill>
                <a:latin typeface="微软雅黑" panose="020B0503020204020204" pitchFamily="34" charset="-122"/>
                <a:ea typeface="微软雅黑" panose="020B0503020204020204" pitchFamily="34" charset="-122"/>
              </a:rPr>
              <a:t>Deep Ritz </a:t>
            </a:r>
            <a:r>
              <a:rPr lang="zh-CN" altLang="en-US" sz="2000" dirty="0">
                <a:solidFill>
                  <a:srgbClr val="070707"/>
                </a:solidFill>
                <a:latin typeface="微软雅黑" panose="020B0503020204020204" pitchFamily="34" charset="-122"/>
                <a:ea typeface="微软雅黑" panose="020B0503020204020204" pitchFamily="34" charset="-122"/>
              </a:rPr>
              <a:t>方法的解（</a:t>
            </a:r>
            <a:r>
              <a:rPr lang="en-US" altLang="zh-CN" sz="2000" dirty="0">
                <a:solidFill>
                  <a:srgbClr val="070707"/>
                </a:solidFill>
                <a:latin typeface="微软雅黑" panose="020B0503020204020204" pitchFamily="34" charset="-122"/>
                <a:ea typeface="微软雅黑" panose="020B0503020204020204" pitchFamily="34" charset="-122"/>
              </a:rPr>
              <a:t>811</a:t>
            </a:r>
            <a:r>
              <a:rPr lang="zh-CN" altLang="en-US" sz="2000" dirty="0">
                <a:solidFill>
                  <a:srgbClr val="070707"/>
                </a:solidFill>
                <a:latin typeface="微软雅黑" panose="020B0503020204020204" pitchFamily="34" charset="-122"/>
                <a:ea typeface="微软雅黑" panose="020B0503020204020204" pitchFamily="34" charset="-122"/>
              </a:rPr>
              <a:t>参数）</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右图：有限差分方法的数值解（</a:t>
            </a:r>
            <a:r>
              <a:rPr lang="en-US" altLang="zh-CN" sz="2000" dirty="0">
                <a:solidFill>
                  <a:srgbClr val="070707"/>
                </a:solidFill>
                <a:latin typeface="微软雅黑" panose="020B0503020204020204" pitchFamily="34" charset="-122"/>
                <a:ea typeface="微软雅黑" panose="020B0503020204020204" pitchFamily="34" charset="-122"/>
              </a:rPr>
              <a:t>1681</a:t>
            </a:r>
            <a:r>
              <a:rPr lang="zh-CN" altLang="en-US" sz="2000" dirty="0">
                <a:solidFill>
                  <a:srgbClr val="070707"/>
                </a:solidFill>
                <a:latin typeface="微软雅黑" panose="020B0503020204020204" pitchFamily="34" charset="-122"/>
                <a:ea typeface="微软雅黑" panose="020B0503020204020204" pitchFamily="34" charset="-122"/>
              </a:rPr>
              <a:t>参数）</a:t>
            </a:r>
            <a:endParaRPr lang="en-US" altLang="zh-CN" sz="2000" dirty="0">
              <a:solidFill>
                <a:srgbClr val="070707"/>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50470" y="6343246"/>
            <a:ext cx="9917998" cy="461665"/>
          </a:xfrm>
          <a:prstGeom prst="rect">
            <a:avLst/>
          </a:prstGeom>
          <a:noFill/>
        </p:spPr>
        <p:txBody>
          <a:bodyPr wrap="squar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W. E,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Yu. The deep Ritz method: a deep learning-based numerical algorithm for solving variational problems. Communications in Mathematics and Statistics 6.1 (2018): 1-12.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学习方程解：</a:t>
            </a:r>
            <a:r>
              <a:rPr lang="en-US" altLang="zh-CN" dirty="0"/>
              <a:t>Deep Ritz</a:t>
            </a:r>
            <a:r>
              <a:rPr lang="zh-CN" altLang="en-US" dirty="0"/>
              <a:t>方法高维示例</a:t>
            </a:r>
          </a:p>
        </p:txBody>
      </p:sp>
      <p:pic>
        <p:nvPicPr>
          <p:cNvPr id="7" name="图片 6"/>
          <p:cNvPicPr>
            <a:picLocks noChangeAspect="1"/>
          </p:cNvPicPr>
          <p:nvPr/>
        </p:nvPicPr>
        <p:blipFill>
          <a:blip r:embed="rId2"/>
          <a:stretch>
            <a:fillRect/>
          </a:stretch>
        </p:blipFill>
        <p:spPr>
          <a:xfrm>
            <a:off x="1790706" y="834069"/>
            <a:ext cx="7720605" cy="3656152"/>
          </a:xfrm>
          <a:prstGeom prst="rect">
            <a:avLst/>
          </a:prstGeom>
        </p:spPr>
      </p:pic>
      <p:sp>
        <p:nvSpPr>
          <p:cNvPr id="3" name="文本框 2">
            <a:extLst>
              <a:ext uri="{FF2B5EF4-FFF2-40B4-BE49-F238E27FC236}">
                <a16:creationId xmlns:a16="http://schemas.microsoft.com/office/drawing/2014/main" id="{304C34D3-DA58-9E17-E50A-8B475D681483}"/>
              </a:ext>
            </a:extLst>
          </p:cNvPr>
          <p:cNvSpPr txBox="1"/>
          <p:nvPr/>
        </p:nvSpPr>
        <p:spPr>
          <a:xfrm>
            <a:off x="250470" y="6343246"/>
            <a:ext cx="9917998" cy="461665"/>
          </a:xfrm>
          <a:prstGeom prst="rect">
            <a:avLst/>
          </a:prstGeom>
          <a:noFill/>
        </p:spPr>
        <p:txBody>
          <a:bodyPr wrap="squar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W. E,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Yu. The deep Ritz method: a deep learning-based numerical algorithm for solving variational problems. Communications in Mathematics and Statistics 6.1 (2018): 1-12.</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73CA048-6391-E09E-AE7F-B6084010E5B1}"/>
                  </a:ext>
                </a:extLst>
              </p:cNvPr>
              <p:cNvSpPr txBox="1"/>
              <p:nvPr/>
            </p:nvSpPr>
            <p:spPr>
              <a:xfrm>
                <a:off x="1394018" y="4296336"/>
                <a:ext cx="3569439" cy="1918539"/>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400">
                          <a:solidFill>
                            <a:srgbClr val="070707"/>
                          </a:solidFill>
                          <a:latin typeface="Cambria Math" panose="02040503050406030204" pitchFamily="18" charset="0"/>
                          <a:ea typeface="微软雅黑" panose="020B0503020204020204" pitchFamily="34" charset="-122"/>
                        </a:rPr>
                        <m:t>−</m:t>
                      </m:r>
                      <m:r>
                        <m:rPr>
                          <m:sty m:val="p"/>
                        </m:rPr>
                        <a:rPr lang="en-US" altLang="zh-CN" sz="2400">
                          <a:solidFill>
                            <a:srgbClr val="070707"/>
                          </a:solidFill>
                          <a:latin typeface="Cambria Math" panose="02040503050406030204" pitchFamily="18" charset="0"/>
                          <a:ea typeface="微软雅黑" panose="020B0503020204020204" pitchFamily="34" charset="-122"/>
                        </a:rPr>
                        <m:t>Δ</m:t>
                      </m:r>
                      <m:r>
                        <a:rPr lang="en-US" altLang="zh-CN" sz="2400">
                          <a:solidFill>
                            <a:srgbClr val="070707"/>
                          </a:solidFill>
                          <a:latin typeface="Cambria Math" panose="02040503050406030204" pitchFamily="18" charset="0"/>
                          <a:ea typeface="微软雅黑" panose="020B0503020204020204" pitchFamily="34" charset="-122"/>
                        </a:rPr>
                        <m:t>𝑢</m:t>
                      </m:r>
                      <m:r>
                        <a:rPr lang="en-US" altLang="zh-CN" sz="2400">
                          <a:solidFill>
                            <a:srgbClr val="070707"/>
                          </a:solidFill>
                          <a:latin typeface="Cambria Math" panose="02040503050406030204" pitchFamily="18" charset="0"/>
                          <a:ea typeface="微软雅黑" panose="020B0503020204020204" pitchFamily="34" charset="-122"/>
                        </a:rPr>
                        <m:t>=−200,</m:t>
                      </m:r>
                      <m:r>
                        <a:rPr lang="en-US" altLang="zh-CN" sz="2400">
                          <a:solidFill>
                            <a:srgbClr val="070707"/>
                          </a:solidFill>
                          <a:latin typeface="Cambria Math" panose="02040503050406030204" pitchFamily="18" charset="0"/>
                          <a:ea typeface="微软雅黑" panose="020B0503020204020204" pitchFamily="34" charset="-122"/>
                        </a:rPr>
                        <m:t>𝑥</m:t>
                      </m:r>
                      <m:r>
                        <a:rPr lang="en-US" altLang="zh-CN" sz="2400">
                          <a:solidFill>
                            <a:srgbClr val="070707"/>
                          </a:solidFill>
                          <a:latin typeface="Cambria Math" panose="02040503050406030204" pitchFamily="18" charset="0"/>
                          <a:ea typeface="微软雅黑" panose="020B0503020204020204" pitchFamily="34" charset="-122"/>
                        </a:rPr>
                        <m:t>∈</m:t>
                      </m:r>
                      <m:sSup>
                        <m:sSupPr>
                          <m:ctrlPr>
                            <a:rPr lang="en-US" altLang="zh-CN" sz="2400" i="1">
                              <a:solidFill>
                                <a:srgbClr val="070707"/>
                              </a:solidFill>
                              <a:latin typeface="Cambria Math" panose="02040503050406030204" pitchFamily="18" charset="0"/>
                              <a:ea typeface="微软雅黑" panose="020B0503020204020204" pitchFamily="34" charset="-122"/>
                            </a:rPr>
                          </m:ctrlPr>
                        </m:sSupPr>
                        <m:e>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a:solidFill>
                                    <a:srgbClr val="070707"/>
                                  </a:solidFill>
                                  <a:latin typeface="Cambria Math" panose="02040503050406030204" pitchFamily="18" charset="0"/>
                                  <a:ea typeface="微软雅黑" panose="020B0503020204020204" pitchFamily="34" charset="-122"/>
                                </a:rPr>
                                <m:t>0,1</m:t>
                              </m:r>
                            </m:e>
                          </m:d>
                        </m:e>
                        <m:sup>
                          <m:r>
                            <a:rPr lang="en-US" altLang="zh-CN" sz="2400">
                              <a:solidFill>
                                <a:srgbClr val="070707"/>
                              </a:solidFill>
                              <a:latin typeface="Cambria Math" panose="02040503050406030204" pitchFamily="18" charset="0"/>
                              <a:ea typeface="微软雅黑" panose="020B0503020204020204" pitchFamily="34" charset="-122"/>
                            </a:rPr>
                            <m:t>𝑑</m:t>
                          </m:r>
                        </m:sup>
                      </m:sSup>
                    </m:oMath>
                    <m:oMath xmlns:m="http://schemas.openxmlformats.org/officeDocument/2006/math">
                      <m:r>
                        <a:rPr lang="en-US" altLang="zh-CN" sz="2400">
                          <a:solidFill>
                            <a:srgbClr val="070707"/>
                          </a:solidFill>
                          <a:latin typeface="Cambria Math" panose="02040503050406030204" pitchFamily="18" charset="0"/>
                          <a:ea typeface="微软雅黑" panose="020B0503020204020204" pitchFamily="34" charset="-122"/>
                        </a:rPr>
                        <m:t>𝑢</m:t>
                      </m:r>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a:solidFill>
                                <a:srgbClr val="070707"/>
                              </a:solidFill>
                              <a:latin typeface="Cambria Math" panose="02040503050406030204" pitchFamily="18" charset="0"/>
                              <a:ea typeface="微软雅黑" panose="020B0503020204020204" pitchFamily="34" charset="-122"/>
                            </a:rPr>
                            <m:t>𝑥</m:t>
                          </m:r>
                        </m:e>
                      </m:d>
                      <m:r>
                        <a:rPr lang="en-US" altLang="zh-CN" sz="2400">
                          <a:solidFill>
                            <a:srgbClr val="070707"/>
                          </a:solidFill>
                          <a:latin typeface="Cambria Math" panose="02040503050406030204" pitchFamily="18" charset="0"/>
                          <a:ea typeface="微软雅黑" panose="020B0503020204020204" pitchFamily="34" charset="-122"/>
                        </a:rPr>
                        <m:t>=</m:t>
                      </m:r>
                      <m:nary>
                        <m:naryPr>
                          <m:chr m:val="∑"/>
                          <m:supHide m:val="on"/>
                          <m:ctrlPr>
                            <a:rPr lang="en-US" altLang="zh-CN" sz="2400" i="1">
                              <a:solidFill>
                                <a:srgbClr val="070707"/>
                              </a:solidFill>
                              <a:latin typeface="Cambria Math" panose="02040503050406030204" pitchFamily="18" charset="0"/>
                              <a:ea typeface="微软雅黑" panose="020B0503020204020204" pitchFamily="34" charset="-122"/>
                            </a:rPr>
                          </m:ctrlPr>
                        </m:naryPr>
                        <m:sub>
                          <m:r>
                            <m:rPr>
                              <m:brk m:alnAt="7"/>
                            </m:rPr>
                            <a:rPr lang="en-US" altLang="zh-CN" sz="2400">
                              <a:solidFill>
                                <a:srgbClr val="070707"/>
                              </a:solidFill>
                              <a:latin typeface="Cambria Math" panose="02040503050406030204" pitchFamily="18" charset="0"/>
                              <a:ea typeface="微软雅黑" panose="020B0503020204020204" pitchFamily="34" charset="-122"/>
                            </a:rPr>
                            <m:t>𝑘</m:t>
                          </m:r>
                        </m:sub>
                        <m:sup/>
                        <m:e>
                          <m:sSubSup>
                            <m:sSubSupPr>
                              <m:ctrlPr>
                                <a:rPr lang="en-US" altLang="zh-CN" sz="2400" i="1">
                                  <a:solidFill>
                                    <a:srgbClr val="070707"/>
                                  </a:solidFill>
                                  <a:latin typeface="Cambria Math" panose="02040503050406030204" pitchFamily="18" charset="0"/>
                                  <a:ea typeface="微软雅黑" panose="020B0503020204020204" pitchFamily="34" charset="-122"/>
                                </a:rPr>
                              </m:ctrlPr>
                            </m:sSubSupPr>
                            <m:e>
                              <m:r>
                                <a:rPr lang="en-US" altLang="zh-CN" sz="2400">
                                  <a:solidFill>
                                    <a:srgbClr val="070707"/>
                                  </a:solidFill>
                                  <a:latin typeface="Cambria Math" panose="02040503050406030204" pitchFamily="18" charset="0"/>
                                  <a:ea typeface="微软雅黑" panose="020B0503020204020204" pitchFamily="34" charset="-122"/>
                                </a:rPr>
                                <m:t>𝑥</m:t>
                              </m:r>
                            </m:e>
                            <m:sub>
                              <m:r>
                                <a:rPr lang="en-US" altLang="zh-CN" sz="2400">
                                  <a:solidFill>
                                    <a:srgbClr val="070707"/>
                                  </a:solidFill>
                                  <a:latin typeface="Cambria Math" panose="02040503050406030204" pitchFamily="18" charset="0"/>
                                  <a:ea typeface="微软雅黑" panose="020B0503020204020204" pitchFamily="34" charset="-122"/>
                                </a:rPr>
                                <m:t>𝑘</m:t>
                              </m:r>
                            </m:sub>
                            <m:sup>
                              <m:r>
                                <a:rPr lang="en-US" altLang="zh-CN" sz="2400">
                                  <a:solidFill>
                                    <a:srgbClr val="070707"/>
                                  </a:solidFill>
                                  <a:latin typeface="Cambria Math" panose="02040503050406030204" pitchFamily="18" charset="0"/>
                                  <a:ea typeface="微软雅黑" panose="020B0503020204020204" pitchFamily="34" charset="-122"/>
                                </a:rPr>
                                <m:t>2</m:t>
                              </m:r>
                            </m:sup>
                          </m:sSubSup>
                        </m:e>
                      </m:nary>
                      <m:r>
                        <a:rPr lang="en-US" altLang="zh-CN" sz="2400">
                          <a:solidFill>
                            <a:srgbClr val="070707"/>
                          </a:solidFill>
                          <a:latin typeface="Cambria Math" panose="02040503050406030204" pitchFamily="18" charset="0"/>
                          <a:ea typeface="微软雅黑" panose="020B0503020204020204" pitchFamily="34" charset="-122"/>
                        </a:rPr>
                        <m:t>, </m:t>
                      </m:r>
                      <m:r>
                        <a:rPr lang="en-US" altLang="zh-CN" sz="2400">
                          <a:solidFill>
                            <a:srgbClr val="070707"/>
                          </a:solidFill>
                          <a:latin typeface="Cambria Math" panose="02040503050406030204" pitchFamily="18" charset="0"/>
                          <a:ea typeface="微软雅黑" panose="020B0503020204020204" pitchFamily="34" charset="-122"/>
                        </a:rPr>
                        <m:t>𝑥</m:t>
                      </m:r>
                      <m:r>
                        <a:rPr lang="en-US" altLang="zh-CN" sz="2400">
                          <a:solidFill>
                            <a:srgbClr val="070707"/>
                          </a:solidFill>
                          <a:latin typeface="Cambria Math" panose="02040503050406030204" pitchFamily="18" charset="0"/>
                          <a:ea typeface="微软雅黑" panose="020B0503020204020204" pitchFamily="34" charset="-122"/>
                        </a:rPr>
                        <m:t>∈</m:t>
                      </m:r>
                      <m:r>
                        <a:rPr lang="en-US" altLang="zh-CN" sz="2400">
                          <a:solidFill>
                            <a:srgbClr val="070707"/>
                          </a:solidFill>
                          <a:latin typeface="Cambria Math" panose="02040503050406030204" pitchFamily="18" charset="0"/>
                          <a:ea typeface="微软雅黑" panose="020B0503020204020204" pitchFamily="34" charset="-122"/>
                        </a:rPr>
                        <m:t>𝜕</m:t>
                      </m:r>
                      <m:sSup>
                        <m:sSupPr>
                          <m:ctrlPr>
                            <a:rPr lang="en-US" altLang="zh-CN" sz="2400" i="1">
                              <a:solidFill>
                                <a:srgbClr val="070707"/>
                              </a:solidFill>
                              <a:latin typeface="Cambria Math" panose="02040503050406030204" pitchFamily="18" charset="0"/>
                              <a:ea typeface="微软雅黑" panose="020B0503020204020204" pitchFamily="34" charset="-122"/>
                            </a:rPr>
                          </m:ctrlPr>
                        </m:sSupPr>
                        <m:e>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a:solidFill>
                                    <a:srgbClr val="070707"/>
                                  </a:solidFill>
                                  <a:latin typeface="Cambria Math" panose="02040503050406030204" pitchFamily="18" charset="0"/>
                                  <a:ea typeface="微软雅黑" panose="020B0503020204020204" pitchFamily="34" charset="-122"/>
                                </a:rPr>
                                <m:t>0,1</m:t>
                              </m:r>
                            </m:e>
                          </m:d>
                        </m:e>
                        <m:sup>
                          <m:r>
                            <a:rPr lang="en-US" altLang="zh-CN" sz="2400">
                              <a:solidFill>
                                <a:srgbClr val="070707"/>
                              </a:solidFill>
                              <a:latin typeface="Cambria Math" panose="02040503050406030204" pitchFamily="18" charset="0"/>
                              <a:ea typeface="微软雅黑" panose="020B0503020204020204" pitchFamily="34" charset="-122"/>
                            </a:rPr>
                            <m:t>𝑑</m:t>
                          </m:r>
                        </m:sup>
                      </m:sSup>
                    </m:oMath>
                  </m:oMathPara>
                </a14:m>
                <a:endParaRPr lang="zh-CN" altLang="en-US" sz="24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F73CA048-6391-E09E-AE7F-B6084010E5B1}"/>
                  </a:ext>
                </a:extLst>
              </p:cNvPr>
              <p:cNvSpPr txBox="1">
                <a:spLocks noRot="1" noChangeAspect="1" noMove="1" noResize="1" noEditPoints="1" noAdjustHandles="1" noChangeArrowheads="1" noChangeShapeType="1" noTextEdit="1"/>
              </p:cNvSpPr>
              <p:nvPr/>
            </p:nvSpPr>
            <p:spPr>
              <a:xfrm>
                <a:off x="1394018" y="4296336"/>
                <a:ext cx="3569439" cy="19185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54FAC6F-F11F-A27F-2CED-EDC01156C8A1}"/>
                  </a:ext>
                </a:extLst>
              </p:cNvPr>
              <p:cNvSpPr txBox="1"/>
              <p:nvPr/>
            </p:nvSpPr>
            <p:spPr>
              <a:xfrm>
                <a:off x="5755341" y="4614950"/>
                <a:ext cx="5109883" cy="1135054"/>
              </a:xfrm>
              <a:prstGeom prst="rect">
                <a:avLst/>
              </a:prstGeom>
              <a:noFill/>
            </p:spPr>
            <p:txBody>
              <a:bodyPr wrap="square" rtlCol="0">
                <a:spAutoFit/>
              </a:bodyPr>
              <a:lstStyle/>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左图与右图分别是</a:t>
                </a:r>
                <a14:m>
                  <m:oMath xmlns:m="http://schemas.openxmlformats.org/officeDocument/2006/math">
                    <m:r>
                      <a:rPr lang="en-US" altLang="zh-CN" sz="2400" i="1" dirty="0" smtClean="0">
                        <a:solidFill>
                          <a:srgbClr val="070707"/>
                        </a:solidFill>
                        <a:latin typeface="Cambria Math" panose="02040503050406030204" pitchFamily="18" charset="0"/>
                        <a:ea typeface="微软雅黑" panose="020B0503020204020204" pitchFamily="34" charset="-122"/>
                      </a:rPr>
                      <m:t>𝑑</m:t>
                    </m:r>
                    <m:r>
                      <a:rPr lang="en-US" altLang="zh-CN" sz="2400" i="1" dirty="0" smtClean="0">
                        <a:solidFill>
                          <a:srgbClr val="070707"/>
                        </a:solidFill>
                        <a:latin typeface="Cambria Math" panose="02040503050406030204" pitchFamily="18" charset="0"/>
                        <a:ea typeface="微软雅黑" panose="020B0503020204020204" pitchFamily="34" charset="-122"/>
                      </a:rPr>
                      <m:t>=10</m:t>
                    </m:r>
                  </m:oMath>
                </a14:m>
                <a:r>
                  <a:rPr lang="zh-CN" altLang="en-US" sz="2400" dirty="0">
                    <a:solidFill>
                      <a:srgbClr val="070707"/>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sz="2400" i="1" dirty="0" smtClean="0">
                        <a:solidFill>
                          <a:srgbClr val="070707"/>
                        </a:solidFill>
                        <a:latin typeface="Cambria Math" panose="02040503050406030204" pitchFamily="18" charset="0"/>
                        <a:ea typeface="微软雅黑" panose="020B0503020204020204" pitchFamily="34" charset="-122"/>
                      </a:rPr>
                      <m:t>𝑑</m:t>
                    </m:r>
                    <m:r>
                      <a:rPr lang="en-US" altLang="zh-CN" sz="2400" i="1" dirty="0" smtClean="0">
                        <a:solidFill>
                          <a:srgbClr val="070707"/>
                        </a:solidFill>
                        <a:latin typeface="Cambria Math" panose="02040503050406030204" pitchFamily="18" charset="0"/>
                        <a:ea typeface="微软雅黑" panose="020B0503020204020204" pitchFamily="34" charset="-122"/>
                      </a:rPr>
                      <m:t>=100</m:t>
                    </m:r>
                  </m:oMath>
                </a14:m>
                <a:r>
                  <a:rPr lang="zh-CN" altLang="en-US" sz="2400" dirty="0">
                    <a:solidFill>
                      <a:srgbClr val="070707"/>
                    </a:solidFill>
                    <a:latin typeface="微软雅黑" panose="020B0503020204020204" pitchFamily="34" charset="-122"/>
                    <a:ea typeface="微软雅黑" panose="020B0503020204020204" pitchFamily="34" charset="-122"/>
                  </a:rPr>
                  <a:t>时，解的相对误差与边界的相对误差。</a:t>
                </a:r>
              </a:p>
            </p:txBody>
          </p:sp>
        </mc:Choice>
        <mc:Fallback xmlns="">
          <p:sp>
            <p:nvSpPr>
              <p:cNvPr id="6" name="文本框 5">
                <a:extLst>
                  <a:ext uri="{FF2B5EF4-FFF2-40B4-BE49-F238E27FC236}">
                    <a16:creationId xmlns:a16="http://schemas.microsoft.com/office/drawing/2014/main" id="{154FAC6F-F11F-A27F-2CED-EDC01156C8A1}"/>
                  </a:ext>
                </a:extLst>
              </p:cNvPr>
              <p:cNvSpPr txBox="1">
                <a:spLocks noRot="1" noChangeAspect="1" noMove="1" noResize="1" noEditPoints="1" noAdjustHandles="1" noChangeArrowheads="1" noChangeShapeType="1" noTextEdit="1"/>
              </p:cNvSpPr>
              <p:nvPr/>
            </p:nvSpPr>
            <p:spPr>
              <a:xfrm>
                <a:off x="5755341" y="4614950"/>
                <a:ext cx="5109883" cy="1135054"/>
              </a:xfrm>
              <a:prstGeom prst="rect">
                <a:avLst/>
              </a:prstGeom>
              <a:blipFill>
                <a:blip r:embed="rId4"/>
                <a:stretch>
                  <a:fillRect l="-1790" r="-6921" b="-11828"/>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学习方程解：</a:t>
            </a:r>
            <a:r>
              <a:rPr lang="en-US" altLang="zh-CN" dirty="0"/>
              <a:t>WAN</a:t>
            </a:r>
            <a:r>
              <a:rPr lang="zh-CN" altLang="en-US" dirty="0"/>
              <a:t>方法</a:t>
            </a:r>
          </a:p>
        </p:txBody>
      </p:sp>
      <mc:AlternateContent xmlns:mc="http://schemas.openxmlformats.org/markup-compatibility/2006" xmlns:a14="http://schemas.microsoft.com/office/drawing/2010/main">
        <mc:Choice Requires="a14">
          <p:sp>
            <p:nvSpPr>
              <p:cNvPr id="10" name="文本框 9"/>
              <p:cNvSpPr txBox="1"/>
              <p:nvPr/>
            </p:nvSpPr>
            <p:spPr>
              <a:xfrm>
                <a:off x="377999" y="864000"/>
                <a:ext cx="11600245" cy="5257658"/>
              </a:xfrm>
              <a:prstGeom prst="rect">
                <a:avLst/>
              </a:prstGeom>
              <a:noFill/>
            </p:spPr>
            <p:txBody>
              <a:bodyPr wrap="square" rtlCol="0">
                <a:spAutoFit/>
              </a:bodyPr>
              <a:lstStyle/>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考虑以下线性椭圆方程：</a:t>
                </a:r>
                <a:endParaRPr lang="en-US" altLang="zh-CN" sz="2400" b="0" i="1" dirty="0">
                  <a:solidFill>
                    <a:srgbClr val="FF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solidFill>
                            <a:srgbClr val="070707"/>
                          </a:solidFill>
                          <a:latin typeface="Cambria Math" panose="02040503050406030204" pitchFamily="18" charset="0"/>
                          <a:ea typeface="Cambria Math" panose="02040503050406030204" pitchFamily="18" charset="0"/>
                        </a:rPr>
                        <m:t>ℒ</m:t>
                      </m:r>
                      <m:r>
                        <a:rPr lang="en-US" altLang="zh-CN" sz="2400" b="0" i="1" smtClean="0">
                          <a:solidFill>
                            <a:srgbClr val="070707"/>
                          </a:solidFill>
                          <a:latin typeface="Cambria Math" panose="02040503050406030204" pitchFamily="18" charset="0"/>
                          <a:ea typeface="微软雅黑" panose="020B0503020204020204" pitchFamily="34" charset="-122"/>
                        </a:rPr>
                        <m:t>𝑢</m:t>
                      </m:r>
                      <m:r>
                        <a:rPr lang="en-US" altLang="zh-CN" sz="2400" b="0" i="1" smtClean="0">
                          <a:solidFill>
                            <a:srgbClr val="070707"/>
                          </a:solidFill>
                          <a:latin typeface="Cambria Math" panose="02040503050406030204" pitchFamily="18" charset="0"/>
                          <a:ea typeface="微软雅黑" panose="020B0503020204020204" pitchFamily="34" charset="-122"/>
                        </a:rPr>
                        <m:t>=−</m:t>
                      </m:r>
                      <m:nary>
                        <m:naryPr>
                          <m:chr m:val="∑"/>
                          <m:limLoc m:val="subSup"/>
                          <m:ctrlPr>
                            <a:rPr lang="en-US" altLang="zh-CN" sz="2400" b="0" i="1" smtClean="0">
                              <a:solidFill>
                                <a:srgbClr val="070707"/>
                              </a:solidFill>
                              <a:latin typeface="Cambria Math" panose="02040503050406030204" pitchFamily="18" charset="0"/>
                              <a:ea typeface="微软雅黑" panose="020B0503020204020204" pitchFamily="34" charset="-122"/>
                            </a:rPr>
                          </m:ctrlPr>
                        </m:naryPr>
                        <m:sub>
                          <m:r>
                            <m:rPr>
                              <m:brk m:alnAt="25"/>
                            </m:rPr>
                            <a:rPr lang="en-US" altLang="zh-CN" sz="2400" b="0" i="1" smtClean="0">
                              <a:solidFill>
                                <a:srgbClr val="070707"/>
                              </a:solidFill>
                              <a:latin typeface="Cambria Math" panose="02040503050406030204" pitchFamily="18" charset="0"/>
                              <a:ea typeface="微软雅黑" panose="020B0503020204020204" pitchFamily="34" charset="-122"/>
                            </a:rPr>
                            <m:t>𝑖</m:t>
                          </m:r>
                          <m:r>
                            <a:rPr lang="en-US" altLang="zh-CN" sz="2400" b="0" i="1" smtClean="0">
                              <a:solidFill>
                                <a:srgbClr val="070707"/>
                              </a:solidFill>
                              <a:latin typeface="Cambria Math" panose="02040503050406030204" pitchFamily="18" charset="0"/>
                              <a:ea typeface="微软雅黑" panose="020B0503020204020204" pitchFamily="34" charset="-122"/>
                            </a:rPr>
                            <m:t>=1</m:t>
                          </m:r>
                        </m:sub>
                        <m:sup>
                          <m:r>
                            <a:rPr lang="en-US" altLang="zh-CN" sz="2400" b="0" i="1" smtClean="0">
                              <a:solidFill>
                                <a:srgbClr val="070707"/>
                              </a:solidFill>
                              <a:latin typeface="Cambria Math" panose="02040503050406030204" pitchFamily="18" charset="0"/>
                              <a:ea typeface="微软雅黑" panose="020B0503020204020204" pitchFamily="34" charset="-122"/>
                            </a:rPr>
                            <m:t>𝑑</m:t>
                          </m:r>
                        </m:sup>
                        <m:e>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m:t>
                              </m:r>
                            </m:e>
                            <m:sub>
                              <m:r>
                                <a:rPr lang="en-US" altLang="zh-CN" sz="2400" b="0" i="1" smtClean="0">
                                  <a:solidFill>
                                    <a:srgbClr val="070707"/>
                                  </a:solidFill>
                                  <a:latin typeface="Cambria Math" panose="02040503050406030204" pitchFamily="18" charset="0"/>
                                  <a:ea typeface="微软雅黑" panose="020B0503020204020204" pitchFamily="34" charset="-122"/>
                                </a:rPr>
                                <m:t>𝑖</m:t>
                              </m:r>
                            </m:sub>
                          </m:sSub>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nary>
                                <m:naryPr>
                                  <m:chr m:val="∑"/>
                                  <m:limLoc m:val="subSup"/>
                                  <m:ctrlPr>
                                    <a:rPr lang="en-US" altLang="zh-CN" sz="2400" b="0" i="1" smtClean="0">
                                      <a:solidFill>
                                        <a:srgbClr val="070707"/>
                                      </a:solidFill>
                                      <a:latin typeface="Cambria Math" panose="02040503050406030204" pitchFamily="18" charset="0"/>
                                      <a:ea typeface="微软雅黑" panose="020B0503020204020204" pitchFamily="34" charset="-122"/>
                                    </a:rPr>
                                  </m:ctrlPr>
                                </m:naryPr>
                                <m:sub>
                                  <m:r>
                                    <m:rPr>
                                      <m:brk m:alnAt="25"/>
                                    </m:rPr>
                                    <a:rPr lang="en-US" altLang="zh-CN" sz="2400" b="0" i="1" smtClean="0">
                                      <a:solidFill>
                                        <a:srgbClr val="070707"/>
                                      </a:solidFill>
                                      <a:latin typeface="Cambria Math" panose="02040503050406030204" pitchFamily="18" charset="0"/>
                                      <a:ea typeface="微软雅黑" panose="020B0503020204020204" pitchFamily="34" charset="-122"/>
                                    </a:rPr>
                                    <m:t>𝑗</m:t>
                                  </m:r>
                                  <m:r>
                                    <a:rPr lang="en-US" altLang="zh-CN" sz="2400" b="0" i="1" smtClean="0">
                                      <a:solidFill>
                                        <a:srgbClr val="070707"/>
                                      </a:solidFill>
                                      <a:latin typeface="Cambria Math" panose="02040503050406030204" pitchFamily="18" charset="0"/>
                                      <a:ea typeface="微软雅黑" panose="020B0503020204020204" pitchFamily="34" charset="-122"/>
                                    </a:rPr>
                                    <m:t>=1</m:t>
                                  </m:r>
                                </m:sub>
                                <m:sup>
                                  <m:r>
                                    <a:rPr lang="en-US" altLang="zh-CN" sz="2400" b="0" i="1" smtClean="0">
                                      <a:solidFill>
                                        <a:srgbClr val="070707"/>
                                      </a:solidFill>
                                      <a:latin typeface="Cambria Math" panose="02040503050406030204" pitchFamily="18" charset="0"/>
                                      <a:ea typeface="微软雅黑" panose="020B0503020204020204" pitchFamily="34" charset="-122"/>
                                    </a:rPr>
                                    <m:t>𝑑</m:t>
                                  </m:r>
                                </m:sup>
                                <m:e>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𝑎</m:t>
                                      </m:r>
                                    </m:e>
                                    <m:sub>
                                      <m:r>
                                        <a:rPr lang="en-US" altLang="zh-CN" sz="2400" b="0" i="1" smtClean="0">
                                          <a:solidFill>
                                            <a:srgbClr val="070707"/>
                                          </a:solidFill>
                                          <a:latin typeface="Cambria Math" panose="02040503050406030204" pitchFamily="18" charset="0"/>
                                          <a:ea typeface="微软雅黑" panose="020B0503020204020204" pitchFamily="34" charset="-122"/>
                                        </a:rPr>
                                        <m:t>𝑖𝑗</m:t>
                                      </m:r>
                                    </m:sub>
                                  </m:sSub>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m:t>
                                      </m:r>
                                    </m:e>
                                    <m:sub>
                                      <m:r>
                                        <a:rPr lang="en-US" altLang="zh-CN" sz="2400" b="0" i="1" smtClean="0">
                                          <a:solidFill>
                                            <a:srgbClr val="070707"/>
                                          </a:solidFill>
                                          <a:latin typeface="Cambria Math" panose="02040503050406030204" pitchFamily="18" charset="0"/>
                                          <a:ea typeface="微软雅黑" panose="020B0503020204020204" pitchFamily="34" charset="-122"/>
                                        </a:rPr>
                                        <m:t>𝑗</m:t>
                                      </m:r>
                                    </m:sub>
                                  </m:sSub>
                                  <m:r>
                                    <a:rPr lang="en-US" altLang="zh-CN" sz="2400" b="0" i="1" smtClean="0">
                                      <a:solidFill>
                                        <a:srgbClr val="070707"/>
                                      </a:solidFill>
                                      <a:latin typeface="Cambria Math" panose="02040503050406030204" pitchFamily="18" charset="0"/>
                                      <a:ea typeface="微软雅黑" panose="020B0503020204020204" pitchFamily="34" charset="-122"/>
                                    </a:rPr>
                                    <m:t>𝑢</m:t>
                                  </m:r>
                                </m:e>
                              </m:nary>
                            </m:e>
                          </m:d>
                        </m:e>
                      </m:nary>
                      <m:r>
                        <a:rPr lang="en-US" altLang="zh-CN" sz="2400" b="0" i="1" smtClean="0">
                          <a:solidFill>
                            <a:srgbClr val="070707"/>
                          </a:solidFill>
                          <a:latin typeface="Cambria Math" panose="02040503050406030204" pitchFamily="18" charset="0"/>
                          <a:ea typeface="微软雅黑" panose="020B0503020204020204" pitchFamily="34" charset="-122"/>
                        </a:rPr>
                        <m:t>+</m:t>
                      </m:r>
                      <m:nary>
                        <m:naryPr>
                          <m:chr m:val="∑"/>
                          <m:limLoc m:val="subSup"/>
                          <m:ctrlPr>
                            <a:rPr lang="en-US" altLang="zh-CN" sz="2400" b="0" i="1" smtClean="0">
                              <a:solidFill>
                                <a:srgbClr val="070707"/>
                              </a:solidFill>
                              <a:latin typeface="Cambria Math" panose="02040503050406030204" pitchFamily="18" charset="0"/>
                              <a:ea typeface="微软雅黑" panose="020B0503020204020204" pitchFamily="34" charset="-122"/>
                            </a:rPr>
                          </m:ctrlPr>
                        </m:naryPr>
                        <m:sub>
                          <m:r>
                            <m:rPr>
                              <m:brk m:alnAt="25"/>
                            </m:rPr>
                            <a:rPr lang="en-US" altLang="zh-CN" sz="2400" b="0" i="1" smtClean="0">
                              <a:solidFill>
                                <a:srgbClr val="070707"/>
                              </a:solidFill>
                              <a:latin typeface="Cambria Math" panose="02040503050406030204" pitchFamily="18" charset="0"/>
                              <a:ea typeface="微软雅黑" panose="020B0503020204020204" pitchFamily="34" charset="-122"/>
                            </a:rPr>
                            <m:t>𝑖</m:t>
                          </m:r>
                          <m:r>
                            <a:rPr lang="en-US" altLang="zh-CN" sz="2400" b="0" i="1" smtClean="0">
                              <a:solidFill>
                                <a:srgbClr val="070707"/>
                              </a:solidFill>
                              <a:latin typeface="Cambria Math" panose="02040503050406030204" pitchFamily="18" charset="0"/>
                              <a:ea typeface="微软雅黑" panose="020B0503020204020204" pitchFamily="34" charset="-122"/>
                            </a:rPr>
                            <m:t>=1</m:t>
                          </m:r>
                        </m:sub>
                        <m:sup>
                          <m:r>
                            <a:rPr lang="en-US" altLang="zh-CN" sz="2400" b="0" i="1" smtClean="0">
                              <a:solidFill>
                                <a:srgbClr val="070707"/>
                              </a:solidFill>
                              <a:latin typeface="Cambria Math" panose="02040503050406030204" pitchFamily="18" charset="0"/>
                              <a:ea typeface="微软雅黑" panose="020B0503020204020204" pitchFamily="34" charset="-122"/>
                            </a:rPr>
                            <m:t>𝑑</m:t>
                          </m:r>
                        </m:sup>
                        <m:e>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𝑏</m:t>
                              </m:r>
                            </m:e>
                            <m:sub>
                              <m:r>
                                <a:rPr lang="en-US" altLang="zh-CN" sz="2400" b="0" i="1" smtClean="0">
                                  <a:solidFill>
                                    <a:srgbClr val="070707"/>
                                  </a:solidFill>
                                  <a:latin typeface="Cambria Math" panose="02040503050406030204" pitchFamily="18" charset="0"/>
                                  <a:ea typeface="微软雅黑" panose="020B0503020204020204" pitchFamily="34" charset="-122"/>
                                </a:rPr>
                                <m:t>𝑖</m:t>
                              </m:r>
                            </m:sub>
                          </m:sSub>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m:t>
                              </m:r>
                            </m:e>
                            <m:sub>
                              <m:r>
                                <a:rPr lang="en-US" altLang="zh-CN" sz="2400" b="0" i="1" smtClean="0">
                                  <a:solidFill>
                                    <a:srgbClr val="070707"/>
                                  </a:solidFill>
                                  <a:latin typeface="Cambria Math" panose="02040503050406030204" pitchFamily="18" charset="0"/>
                                  <a:ea typeface="微软雅黑" panose="020B0503020204020204" pitchFamily="34" charset="-122"/>
                                </a:rPr>
                                <m:t>𝑖</m:t>
                              </m:r>
                            </m:sub>
                          </m:sSub>
                          <m:r>
                            <a:rPr lang="en-US" altLang="zh-CN" sz="2400" b="0" i="1" smtClean="0">
                              <a:solidFill>
                                <a:srgbClr val="070707"/>
                              </a:solidFill>
                              <a:latin typeface="Cambria Math" panose="02040503050406030204" pitchFamily="18" charset="0"/>
                              <a:ea typeface="微软雅黑" panose="020B0503020204020204" pitchFamily="34" charset="-122"/>
                            </a:rPr>
                            <m:t>𝑢</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𝑐𝑢</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𝑓</m:t>
                          </m:r>
                        </m:e>
                      </m:nary>
                      <m:r>
                        <a:rPr lang="en-US" altLang="zh-CN" sz="2400" b="0" i="1" smtClean="0">
                          <a:solidFill>
                            <a:srgbClr val="070707"/>
                          </a:solidFill>
                          <a:latin typeface="Cambria Math" panose="02040503050406030204" pitchFamily="18" charset="0"/>
                          <a:ea typeface="微软雅黑" panose="020B0503020204020204" pitchFamily="34" charset="-122"/>
                        </a:rPr>
                        <m:t>=0,</m:t>
                      </m:r>
                    </m:oMath>
                    <m:oMath xmlns:m="http://schemas.openxmlformats.org/officeDocument/2006/math">
                      <m:r>
                        <a:rPr lang="en-US" altLang="zh-CN" sz="2400" b="0" i="1" smtClean="0">
                          <a:solidFill>
                            <a:srgbClr val="070707"/>
                          </a:solidFill>
                          <a:latin typeface="Cambria Math" panose="02040503050406030204" pitchFamily="18" charset="0"/>
                          <a:ea typeface="Cambria Math" panose="02040503050406030204" pitchFamily="18" charset="0"/>
                        </a:rPr>
                        <m:t>ℬ</m:t>
                      </m:r>
                      <m:r>
                        <a:rPr lang="en-US" altLang="zh-CN" sz="2400" b="0" i="1" smtClean="0">
                          <a:solidFill>
                            <a:srgbClr val="070707"/>
                          </a:solidFill>
                          <a:latin typeface="Cambria Math" panose="02040503050406030204" pitchFamily="18" charset="0"/>
                          <a:ea typeface="微软雅黑" panose="020B0503020204020204" pitchFamily="34" charset="-122"/>
                        </a:rPr>
                        <m:t>𝑢</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𝑢</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𝑥</m:t>
                          </m:r>
                        </m:e>
                      </m:d>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𝑔</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𝑥</m:t>
                          </m:r>
                        </m:e>
                      </m:d>
                      <m:r>
                        <a:rPr lang="en-US" altLang="zh-CN" sz="2400" b="0" i="1" smtClean="0">
                          <a:solidFill>
                            <a:srgbClr val="070707"/>
                          </a:solidFill>
                          <a:latin typeface="Cambria Math" panose="02040503050406030204" pitchFamily="18" charset="0"/>
                          <a:ea typeface="微软雅黑" panose="020B0503020204020204" pitchFamily="34" charset="-122"/>
                        </a:rPr>
                        <m:t>=0.</m:t>
                      </m:r>
                    </m:oMath>
                  </m:oMathPara>
                </a14:m>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这个方程可以转化为弱形式：</a:t>
                </a:r>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Cambria Math" panose="02040503050406030204" pitchFamily="18" charset="0"/>
                            </a:rPr>
                            <m:t>ℒ</m:t>
                          </m:r>
                          <m:r>
                            <a:rPr lang="en-US" altLang="zh-CN" sz="2400" b="0" i="1" smtClean="0">
                              <a:solidFill>
                                <a:srgbClr val="070707"/>
                              </a:solidFill>
                              <a:latin typeface="Cambria Math" panose="02040503050406030204" pitchFamily="18" charset="0"/>
                              <a:ea typeface="微软雅黑" panose="020B0503020204020204" pitchFamily="34" charset="-122"/>
                            </a:rPr>
                            <m:t>𝑢</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𝜑</m:t>
                          </m:r>
                        </m:e>
                      </m:d>
                      <m:r>
                        <a:rPr lang="en-US" altLang="zh-CN" sz="2400" b="0" i="1" smtClean="0">
                          <a:solidFill>
                            <a:srgbClr val="070707"/>
                          </a:solidFill>
                          <a:latin typeface="Cambria Math" panose="02040503050406030204" pitchFamily="18" charset="0"/>
                          <a:ea typeface="微软雅黑" panose="020B0503020204020204" pitchFamily="34" charset="-122"/>
                        </a:rPr>
                        <m:t>=0,</m:t>
                      </m:r>
                    </m:oMath>
                  </m:oMathPara>
                </a14:m>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2400" b="0" i="1" smtClean="0">
                        <a:solidFill>
                          <a:srgbClr val="070707"/>
                        </a:solidFill>
                        <a:latin typeface="Cambria Math" panose="02040503050406030204" pitchFamily="18" charset="0"/>
                        <a:ea typeface="微软雅黑" panose="020B0503020204020204" pitchFamily="34" charset="-122"/>
                      </a:rPr>
                      <m:t>𝜑</m:t>
                    </m:r>
                  </m:oMath>
                </a14:m>
                <a:r>
                  <a:rPr lang="zh-CN" altLang="en-US" sz="2400" dirty="0">
                    <a:solidFill>
                      <a:srgbClr val="070707"/>
                    </a:solidFill>
                    <a:latin typeface="微软雅黑" panose="020B0503020204020204" pitchFamily="34" charset="-122"/>
                    <a:ea typeface="微软雅黑" panose="020B0503020204020204" pitchFamily="34" charset="-122"/>
                  </a:rPr>
                  <a:t>是测试函数，我们可以证明对于满足边界条件的</a:t>
                </a:r>
                <a14:m>
                  <m:oMath xmlns:m="http://schemas.openxmlformats.org/officeDocument/2006/math">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r>
                          <a:rPr lang="en-US" altLang="zh-CN" sz="2400" b="0" i="1" smtClean="0">
                            <a:solidFill>
                              <a:srgbClr val="070707"/>
                            </a:solidFill>
                            <a:latin typeface="Cambria Math" panose="02040503050406030204" pitchFamily="18" charset="0"/>
                            <a:ea typeface="微软雅黑" panose="020B0503020204020204" pitchFamily="34" charset="-122"/>
                          </a:rPr>
                          <m:t>𝑢</m:t>
                        </m:r>
                      </m:e>
                      <m:sup>
                        <m:r>
                          <a:rPr lang="en-US" altLang="zh-CN" sz="2400" b="0" i="1" smtClean="0">
                            <a:solidFill>
                              <a:srgbClr val="070707"/>
                            </a:solidFill>
                            <a:latin typeface="Cambria Math" panose="02040503050406030204" pitchFamily="18" charset="0"/>
                            <a:ea typeface="微软雅黑" panose="020B0503020204020204" pitchFamily="34" charset="-122"/>
                          </a:rPr>
                          <m:t>∗</m:t>
                        </m:r>
                      </m:sup>
                    </m:sSup>
                  </m:oMath>
                </a14:m>
                <a:r>
                  <a:rPr lang="zh-CN" altLang="en-US" sz="2400" dirty="0">
                    <a:solidFill>
                      <a:srgbClr val="070707"/>
                    </a:solidFill>
                    <a:latin typeface="微软雅黑" panose="020B0503020204020204" pitchFamily="34" charset="-122"/>
                    <a:ea typeface="微软雅黑" panose="020B0503020204020204" pitchFamily="34" charset="-122"/>
                  </a:rPr>
                  <a:t>，若其满足：</a:t>
                </a:r>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400" i="1" smtClean="0">
                              <a:solidFill>
                                <a:srgbClr val="070707"/>
                              </a:solidFill>
                              <a:latin typeface="Cambria Math" panose="02040503050406030204" pitchFamily="18" charset="0"/>
                              <a:ea typeface="微软雅黑" panose="020B0503020204020204" pitchFamily="34" charset="-122"/>
                            </a:rPr>
                          </m:ctrlPr>
                        </m:funcPr>
                        <m:fName>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r>
                                <a:rPr lang="en-US" altLang="zh-CN" sz="2400" b="0" i="1" smtClean="0">
                                  <a:solidFill>
                                    <a:srgbClr val="070707"/>
                                  </a:solidFill>
                                  <a:latin typeface="Cambria Math" panose="02040503050406030204" pitchFamily="18" charset="0"/>
                                  <a:ea typeface="微软雅黑" panose="020B0503020204020204" pitchFamily="34" charset="-122"/>
                                </a:rPr>
                                <m:t>𝑢</m:t>
                              </m:r>
                            </m:e>
                            <m:sup>
                              <m:r>
                                <a:rPr lang="en-US" altLang="zh-CN" sz="2400" b="0" i="1" smtClean="0">
                                  <a:solidFill>
                                    <a:srgbClr val="070707"/>
                                  </a:solidFill>
                                  <a:latin typeface="Cambria Math" panose="02040503050406030204" pitchFamily="18" charset="0"/>
                                  <a:ea typeface="微软雅黑" panose="020B0503020204020204" pitchFamily="34" charset="-122"/>
                                </a:rPr>
                                <m:t>∗</m:t>
                              </m:r>
                            </m:sup>
                          </m:sSup>
                          <m:r>
                            <a:rPr lang="en-US" altLang="zh-CN" sz="2400" b="0" i="1" smtClean="0">
                              <a:solidFill>
                                <a:srgbClr val="070707"/>
                              </a:solidFill>
                              <a:latin typeface="Cambria Math" panose="02040503050406030204" pitchFamily="18" charset="0"/>
                              <a:ea typeface="微软雅黑" panose="020B0503020204020204" pitchFamily="34" charset="-122"/>
                            </a:rPr>
                            <m:t>= </m:t>
                          </m:r>
                          <m:limLow>
                            <m:limLowPr>
                              <m:ctrlPr>
                                <a:rPr lang="en-US" altLang="zh-CN" sz="2400" i="1" smtClean="0">
                                  <a:solidFill>
                                    <a:srgbClr val="070707"/>
                                  </a:solidFill>
                                  <a:latin typeface="Cambria Math" panose="02040503050406030204" pitchFamily="18" charset="0"/>
                                  <a:ea typeface="微软雅黑" panose="020B0503020204020204" pitchFamily="34" charset="-122"/>
                                </a:rPr>
                              </m:ctrlPr>
                            </m:limLowPr>
                            <m:e>
                              <m:r>
                                <m:rPr>
                                  <m:sty m:val="p"/>
                                </m:rPr>
                                <a:rPr lang="en-US" altLang="zh-CN" sz="2400" b="0" i="0" smtClean="0">
                                  <a:solidFill>
                                    <a:srgbClr val="070707"/>
                                  </a:solidFill>
                                  <a:latin typeface="Cambria Math" panose="02040503050406030204" pitchFamily="18" charset="0"/>
                                  <a:ea typeface="微软雅黑" panose="020B0503020204020204" pitchFamily="34" charset="-122"/>
                                </a:rPr>
                                <m:t>arg</m:t>
                              </m:r>
                              <m:r>
                                <m:rPr>
                                  <m:sty m:val="p"/>
                                </m:rPr>
                                <a:rPr lang="en-US" altLang="zh-CN" sz="2400" i="0" smtClean="0">
                                  <a:solidFill>
                                    <a:srgbClr val="070707"/>
                                  </a:solidFill>
                                  <a:latin typeface="Cambria Math" panose="02040503050406030204" pitchFamily="18" charset="0"/>
                                  <a:ea typeface="微软雅黑" panose="020B0503020204020204" pitchFamily="34" charset="-122"/>
                                </a:rPr>
                                <m:t>min</m:t>
                              </m:r>
                            </m:e>
                            <m:lim>
                              <m:r>
                                <a:rPr lang="en-US" altLang="zh-CN" sz="2400" b="0" i="1" smtClean="0">
                                  <a:solidFill>
                                    <a:srgbClr val="070707"/>
                                  </a:solidFill>
                                  <a:latin typeface="Cambria Math" panose="02040503050406030204" pitchFamily="18" charset="0"/>
                                  <a:ea typeface="微软雅黑" panose="020B0503020204020204" pitchFamily="34" charset="-122"/>
                                </a:rPr>
                                <m:t>𝑢</m:t>
                              </m:r>
                              <m:r>
                                <a:rPr lang="en-US" altLang="zh-CN" sz="2400" b="0" i="1" smtClean="0">
                                  <a:solidFill>
                                    <a:srgbClr val="070707"/>
                                  </a:solidFill>
                                  <a:latin typeface="Cambria Math" panose="02040503050406030204" pitchFamily="18" charset="0"/>
                                  <a:ea typeface="微软雅黑" panose="020B0503020204020204" pitchFamily="34" charset="-122"/>
                                </a:rPr>
                                <m:t>∈</m:t>
                              </m:r>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r>
                                    <a:rPr lang="en-US" altLang="zh-CN" sz="2400" b="0" i="1" smtClean="0">
                                      <a:solidFill>
                                        <a:srgbClr val="070707"/>
                                      </a:solidFill>
                                      <a:latin typeface="Cambria Math" panose="02040503050406030204" pitchFamily="18" charset="0"/>
                                      <a:ea typeface="微软雅黑" panose="020B0503020204020204" pitchFamily="34" charset="-122"/>
                                    </a:rPr>
                                    <m:t>𝐻</m:t>
                                  </m:r>
                                </m:e>
                                <m:sup>
                                  <m:r>
                                    <a:rPr lang="en-US" altLang="zh-CN" sz="2400" b="0" i="1" smtClean="0">
                                      <a:solidFill>
                                        <a:srgbClr val="070707"/>
                                      </a:solidFill>
                                      <a:latin typeface="Cambria Math" panose="02040503050406030204" pitchFamily="18" charset="0"/>
                                      <a:ea typeface="微软雅黑" panose="020B0503020204020204" pitchFamily="34" charset="-122"/>
                                    </a:rPr>
                                    <m:t>1</m:t>
                                  </m:r>
                                </m:sup>
                              </m:sSup>
                            </m:lim>
                          </m:limLow>
                        </m:fName>
                        <m:e>
                          <m:sSubSup>
                            <m:sSubSupPr>
                              <m:ctrlPr>
                                <a:rPr lang="en-US" altLang="zh-CN" sz="2400" i="1">
                                  <a:solidFill>
                                    <a:srgbClr val="070707"/>
                                  </a:solidFill>
                                  <a:latin typeface="Cambria Math" panose="02040503050406030204" pitchFamily="18" charset="0"/>
                                  <a:ea typeface="微软雅黑" panose="020B0503020204020204" pitchFamily="34" charset="-122"/>
                                </a:rPr>
                              </m:ctrlPr>
                            </m:sSubSupPr>
                            <m:e>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smtClean="0">
                                      <a:solidFill>
                                        <a:srgbClr val="070707"/>
                                      </a:solidFill>
                                      <a:latin typeface="Cambria Math" panose="02040503050406030204" pitchFamily="18" charset="0"/>
                                      <a:ea typeface="Cambria Math" panose="02040503050406030204" pitchFamily="18" charset="0"/>
                                    </a:rPr>
                                    <m:t>ℒ</m:t>
                                  </m:r>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𝑢</m:t>
                                      </m:r>
                                    </m:e>
                                  </m:d>
                                </m:e>
                              </m:d>
                            </m:e>
                            <m:sub>
                              <m:r>
                                <m:rPr>
                                  <m:sty m:val="p"/>
                                </m:rPr>
                                <a:rPr lang="en-US" altLang="zh-CN" sz="2400">
                                  <a:solidFill>
                                    <a:srgbClr val="070707"/>
                                  </a:solidFill>
                                  <a:latin typeface="Cambria Math" panose="02040503050406030204" pitchFamily="18" charset="0"/>
                                  <a:ea typeface="微软雅黑" panose="020B0503020204020204" pitchFamily="34" charset="-122"/>
                                </a:rPr>
                                <m:t>op</m:t>
                              </m:r>
                            </m:sub>
                            <m:sup>
                              <m:r>
                                <a:rPr lang="en-US" altLang="zh-CN" sz="2400" i="1">
                                  <a:solidFill>
                                    <a:srgbClr val="070707"/>
                                  </a:solidFill>
                                  <a:latin typeface="Cambria Math" panose="02040503050406030204" pitchFamily="18" charset="0"/>
                                  <a:ea typeface="微软雅黑" panose="020B0503020204020204" pitchFamily="34" charset="-122"/>
                                </a:rPr>
                                <m:t>2</m:t>
                              </m:r>
                            </m:sup>
                          </m:sSubSup>
                        </m:e>
                      </m:func>
                      <m:r>
                        <a:rPr lang="en-US" altLang="zh-CN" sz="2400" b="0" i="1" smtClean="0">
                          <a:solidFill>
                            <a:srgbClr val="070707"/>
                          </a:solidFill>
                          <a:latin typeface="Cambria Math" panose="02040503050406030204" pitchFamily="18" charset="0"/>
                          <a:ea typeface="微软雅黑" panose="020B0503020204020204" pitchFamily="34" charset="-122"/>
                        </a:rPr>
                        <m:t>,        </m:t>
                      </m:r>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smtClean="0">
                                  <a:solidFill>
                                    <a:srgbClr val="070707"/>
                                  </a:solidFill>
                                  <a:latin typeface="Cambria Math" panose="02040503050406030204" pitchFamily="18" charset="0"/>
                                  <a:ea typeface="Cambria Math" panose="02040503050406030204" pitchFamily="18" charset="0"/>
                                </a:rPr>
                                <m:t>ℒ</m:t>
                              </m:r>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r>
                                        <a:rPr lang="en-US" altLang="zh-CN" sz="2400" i="1">
                                          <a:solidFill>
                                            <a:srgbClr val="070707"/>
                                          </a:solidFill>
                                          <a:latin typeface="Cambria Math" panose="02040503050406030204" pitchFamily="18" charset="0"/>
                                          <a:ea typeface="微软雅黑" panose="020B0503020204020204" pitchFamily="34" charset="-122"/>
                                        </a:rPr>
                                        <m:t>𝑢</m:t>
                                      </m:r>
                                    </m:e>
                                    <m:sup>
                                      <m:r>
                                        <a:rPr lang="en-US" altLang="zh-CN" sz="2400" b="0" i="1" smtClean="0">
                                          <a:solidFill>
                                            <a:srgbClr val="070707"/>
                                          </a:solidFill>
                                          <a:latin typeface="Cambria Math" panose="02040503050406030204" pitchFamily="18" charset="0"/>
                                          <a:ea typeface="微软雅黑" panose="020B0503020204020204" pitchFamily="34" charset="-122"/>
                                        </a:rPr>
                                        <m:t>∗</m:t>
                                      </m:r>
                                    </m:sup>
                                  </m:sSup>
                                </m:e>
                              </m:d>
                            </m:e>
                          </m:d>
                        </m:e>
                        <m:sub>
                          <m:r>
                            <m:rPr>
                              <m:sty m:val="p"/>
                            </m:rPr>
                            <a:rPr lang="en-US" altLang="zh-CN" sz="2400" b="0" i="0" smtClean="0">
                              <a:solidFill>
                                <a:srgbClr val="070707"/>
                              </a:solidFill>
                              <a:latin typeface="Cambria Math" panose="02040503050406030204" pitchFamily="18" charset="0"/>
                              <a:ea typeface="微软雅黑" panose="020B0503020204020204" pitchFamily="34" charset="-122"/>
                            </a:rPr>
                            <m:t>op</m:t>
                          </m:r>
                        </m:sub>
                      </m:sSub>
                      <m:r>
                        <a:rPr lang="en-US" altLang="zh-CN" sz="2400" b="0" i="1" smtClean="0">
                          <a:solidFill>
                            <a:srgbClr val="070707"/>
                          </a:solidFill>
                          <a:latin typeface="Cambria Math" panose="02040503050406030204" pitchFamily="18" charset="0"/>
                          <a:ea typeface="微软雅黑" panose="020B0503020204020204" pitchFamily="34" charset="-122"/>
                        </a:rPr>
                        <m:t>=0,</m:t>
                      </m:r>
                    </m:oMath>
                  </m:oMathPara>
                </a14:m>
                <a:endParaRPr lang="en-US" altLang="zh-CN" sz="2400" b="0" i="1" dirty="0">
                  <a:solidFill>
                    <a:srgbClr val="070707"/>
                  </a:solidFill>
                  <a:latin typeface="Cambria Math" panose="02040503050406030204" pitchFamily="18" charset="0"/>
                  <a:ea typeface="微软雅黑" panose="020B0503020204020204" pitchFamily="34" charset="-122"/>
                </a:endParaRPr>
              </a:p>
              <a:p>
                <a:pPr>
                  <a:lnSpc>
                    <a:spcPct val="150000"/>
                  </a:lnSpc>
                </a:pPr>
                <a:r>
                  <a:rPr lang="zh-CN" altLang="en-US" sz="2400" dirty="0">
                    <a:solidFill>
                      <a:srgbClr val="070707"/>
                    </a:solidFill>
                    <a:ea typeface="微软雅黑" panose="020B0503020204020204" pitchFamily="34" charset="-122"/>
                  </a:rPr>
                  <a:t>其中</a:t>
                </a:r>
                <a14:m>
                  <m:oMath xmlns:m="http://schemas.openxmlformats.org/officeDocument/2006/math">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smtClean="0">
                                <a:solidFill>
                                  <a:srgbClr val="070707"/>
                                </a:solidFill>
                                <a:latin typeface="Cambria Math" panose="02040503050406030204" pitchFamily="18" charset="0"/>
                                <a:ea typeface="Cambria Math" panose="02040503050406030204" pitchFamily="18" charset="0"/>
                              </a:rPr>
                              <m:t>ℒ</m:t>
                            </m:r>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𝑢</m:t>
                                </m:r>
                              </m:e>
                            </m:d>
                          </m:e>
                        </m:d>
                      </m:e>
                      <m:sub>
                        <m:r>
                          <m:rPr>
                            <m:sty m:val="p"/>
                          </m:rPr>
                          <a:rPr lang="en-US" altLang="zh-CN" sz="2400" b="0" i="0" smtClean="0">
                            <a:solidFill>
                              <a:srgbClr val="070707"/>
                            </a:solidFill>
                            <a:latin typeface="Cambria Math" panose="02040503050406030204" pitchFamily="18" charset="0"/>
                            <a:ea typeface="微软雅黑" panose="020B0503020204020204" pitchFamily="34" charset="-122"/>
                          </a:rPr>
                          <m:t>op</m:t>
                        </m:r>
                      </m:sub>
                    </m:sSub>
                    <m:r>
                      <a:rPr lang="en-US" altLang="zh-CN" sz="2400" b="0" i="1" smtClean="0">
                        <a:solidFill>
                          <a:srgbClr val="070707"/>
                        </a:solidFill>
                        <a:latin typeface="Cambria Math" panose="02040503050406030204" pitchFamily="18" charset="0"/>
                        <a:ea typeface="微软雅黑" panose="020B0503020204020204" pitchFamily="34" charset="-122"/>
                      </a:rPr>
                      <m:t>= </m:t>
                    </m:r>
                    <m:limLow>
                      <m:limLowPr>
                        <m:ctrlPr>
                          <a:rPr lang="en-US" altLang="zh-CN" sz="2400" i="1">
                            <a:solidFill>
                              <a:srgbClr val="070707"/>
                            </a:solidFill>
                            <a:latin typeface="Cambria Math" panose="02040503050406030204" pitchFamily="18" charset="0"/>
                            <a:ea typeface="微软雅黑" panose="020B0503020204020204" pitchFamily="34" charset="-122"/>
                          </a:rPr>
                        </m:ctrlPr>
                      </m:limLowPr>
                      <m:e>
                        <m:r>
                          <m:rPr>
                            <m:sty m:val="p"/>
                          </m:rPr>
                          <a:rPr lang="en-US" altLang="zh-CN" sz="2400">
                            <a:solidFill>
                              <a:srgbClr val="070707"/>
                            </a:solidFill>
                            <a:latin typeface="Cambria Math" panose="02040503050406030204" pitchFamily="18" charset="0"/>
                            <a:ea typeface="微软雅黑" panose="020B0503020204020204" pitchFamily="34" charset="-122"/>
                          </a:rPr>
                          <m:t>max</m:t>
                        </m:r>
                      </m:e>
                      <m:lim>
                        <m:r>
                          <a:rPr lang="en-US" altLang="zh-CN" sz="2400" i="1">
                            <a:solidFill>
                              <a:srgbClr val="070707"/>
                            </a:solidFill>
                            <a:latin typeface="Cambria Math" panose="02040503050406030204" pitchFamily="18" charset="0"/>
                            <a:ea typeface="微软雅黑" panose="020B0503020204020204" pitchFamily="34" charset="-122"/>
                          </a:rPr>
                          <m:t>𝜑</m:t>
                        </m:r>
                        <m:r>
                          <a:rPr lang="en-US" altLang="zh-CN" sz="2400" i="1">
                            <a:solidFill>
                              <a:srgbClr val="070707"/>
                            </a:solidFill>
                            <a:latin typeface="Cambria Math" panose="02040503050406030204" pitchFamily="18" charset="0"/>
                            <a:ea typeface="微软雅黑" panose="020B0503020204020204" pitchFamily="34" charset="-122"/>
                          </a:rPr>
                          <m:t>∈</m:t>
                        </m:r>
                        <m:sSubSup>
                          <m:sSubSupPr>
                            <m:ctrlPr>
                              <a:rPr lang="en-US" altLang="zh-CN" sz="2400" i="1">
                                <a:solidFill>
                                  <a:srgbClr val="070707"/>
                                </a:solidFill>
                                <a:latin typeface="Cambria Math" panose="02040503050406030204" pitchFamily="18" charset="0"/>
                                <a:ea typeface="微软雅黑" panose="020B0503020204020204" pitchFamily="34" charset="-122"/>
                              </a:rPr>
                            </m:ctrlPr>
                          </m:sSubSupPr>
                          <m:e>
                            <m:r>
                              <a:rPr lang="en-US" altLang="zh-CN" sz="2400" i="1">
                                <a:solidFill>
                                  <a:srgbClr val="070707"/>
                                </a:solidFill>
                                <a:latin typeface="Cambria Math" panose="02040503050406030204" pitchFamily="18" charset="0"/>
                                <a:ea typeface="微软雅黑" panose="020B0503020204020204" pitchFamily="34" charset="-122"/>
                              </a:rPr>
                              <m:t>𝐻</m:t>
                            </m:r>
                          </m:e>
                          <m:sub>
                            <m:r>
                              <a:rPr lang="en-US" altLang="zh-CN" sz="2400" i="1">
                                <a:solidFill>
                                  <a:srgbClr val="070707"/>
                                </a:solidFill>
                                <a:latin typeface="Cambria Math" panose="02040503050406030204" pitchFamily="18" charset="0"/>
                                <a:ea typeface="微软雅黑" panose="020B0503020204020204" pitchFamily="34" charset="-122"/>
                              </a:rPr>
                              <m:t>0</m:t>
                            </m:r>
                          </m:sub>
                          <m:sup>
                            <m:r>
                              <a:rPr lang="en-US" altLang="zh-CN" sz="2400" i="1">
                                <a:solidFill>
                                  <a:srgbClr val="070707"/>
                                </a:solidFill>
                                <a:latin typeface="Cambria Math" panose="02040503050406030204" pitchFamily="18" charset="0"/>
                                <a:ea typeface="微软雅黑" panose="020B0503020204020204" pitchFamily="34" charset="-122"/>
                              </a:rPr>
                              <m:t>1</m:t>
                            </m:r>
                          </m:sup>
                        </m:sSubSup>
                      </m:lim>
                    </m:limLow>
                    <m:d>
                      <m:dPr>
                        <m:begChr m:val="{"/>
                        <m:endChr m:val="}"/>
                        <m:ctrlPr>
                          <a:rPr lang="en-US" altLang="zh-CN" sz="2400" i="1" smtClean="0">
                            <a:solidFill>
                              <a:srgbClr val="070707"/>
                            </a:solidFill>
                            <a:latin typeface="Cambria Math" panose="02040503050406030204" pitchFamily="18" charset="0"/>
                            <a:ea typeface="微软雅黑" panose="020B0503020204020204" pitchFamily="34" charset="-122"/>
                          </a:rPr>
                        </m:ctrlPr>
                      </m:dPr>
                      <m:e>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Cambria Math" panose="02040503050406030204" pitchFamily="18" charset="0"/>
                              </a:rPr>
                              <m:t>ℒ</m:t>
                            </m:r>
                            <m:d>
                              <m:dPr>
                                <m:begChr m:val="["/>
                                <m:endChr m:val="]"/>
                                <m:ctrlPr>
                                  <a:rPr lang="en-US" altLang="zh-CN" sz="2400" i="1">
                                    <a:solidFill>
                                      <a:srgbClr val="070707"/>
                                    </a:solidFill>
                                    <a:latin typeface="Cambria Math" panose="02040503050406030204" pitchFamily="18" charset="0"/>
                                    <a:ea typeface="Cambria Math" panose="02040503050406030204" pitchFamily="18" charset="0"/>
                                  </a:rPr>
                                </m:ctrlPr>
                              </m:dPr>
                              <m:e>
                                <m:r>
                                  <a:rPr lang="en-US" altLang="zh-CN" sz="2400" i="1">
                                    <a:solidFill>
                                      <a:srgbClr val="070707"/>
                                    </a:solidFill>
                                    <a:latin typeface="Cambria Math" panose="02040503050406030204" pitchFamily="18" charset="0"/>
                                    <a:ea typeface="Cambria Math" panose="02040503050406030204" pitchFamily="18" charset="0"/>
                                  </a:rPr>
                                  <m:t>𝑢</m:t>
                                </m:r>
                              </m:e>
                            </m:d>
                            <m:r>
                              <a:rPr lang="en-US" altLang="zh-CN" sz="2400" i="1">
                                <a:solidFill>
                                  <a:srgbClr val="070707"/>
                                </a:solidFill>
                                <a:latin typeface="Cambria Math" panose="02040503050406030204" pitchFamily="18" charset="0"/>
                                <a:ea typeface="Cambria Math" panose="02040503050406030204" pitchFamily="18" charset="0"/>
                              </a:rPr>
                              <m:t>,</m:t>
                            </m:r>
                            <m:r>
                              <a:rPr lang="en-US" altLang="zh-CN" sz="2400" i="1">
                                <a:solidFill>
                                  <a:srgbClr val="070707"/>
                                </a:solidFill>
                                <a:latin typeface="Cambria Math" panose="02040503050406030204" pitchFamily="18" charset="0"/>
                                <a:ea typeface="Cambria Math" panose="02040503050406030204" pitchFamily="18" charset="0"/>
                              </a:rPr>
                              <m:t>𝜑</m:t>
                            </m:r>
                          </m:e>
                        </m:d>
                        <m:r>
                          <a:rPr lang="en-US" altLang="zh-CN" sz="2400" i="1">
                            <a:solidFill>
                              <a:srgbClr val="070707"/>
                            </a:solidFill>
                            <a:latin typeface="Cambria Math" panose="02040503050406030204" pitchFamily="18" charset="0"/>
                            <a:ea typeface="微软雅黑" panose="020B0503020204020204" pitchFamily="34" charset="-122"/>
                          </a:rPr>
                          <m:t>/</m:t>
                        </m:r>
                        <m:sSub>
                          <m:sSubPr>
                            <m:ctrlPr>
                              <a:rPr lang="en-US" altLang="zh-CN" sz="2400" i="1">
                                <a:solidFill>
                                  <a:srgbClr val="070707"/>
                                </a:solidFill>
                                <a:latin typeface="Cambria Math" panose="02040503050406030204" pitchFamily="18" charset="0"/>
                                <a:ea typeface="微软雅黑" panose="020B0503020204020204" pitchFamily="34" charset="-122"/>
                              </a:rPr>
                            </m:ctrlPr>
                          </m:sSubPr>
                          <m:e>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𝜑</m:t>
                                </m:r>
                              </m:e>
                            </m:d>
                          </m:e>
                          <m:sub>
                            <m:r>
                              <a:rPr lang="en-US" altLang="zh-CN" sz="2400" i="1">
                                <a:solidFill>
                                  <a:srgbClr val="070707"/>
                                </a:solidFill>
                                <a:latin typeface="Cambria Math" panose="02040503050406030204" pitchFamily="18" charset="0"/>
                                <a:ea typeface="微软雅黑" panose="020B0503020204020204" pitchFamily="34" charset="-122"/>
                              </a:rPr>
                              <m:t>2</m:t>
                            </m:r>
                          </m:sub>
                        </m:sSub>
                      </m:e>
                      <m:e>
                        <m:r>
                          <a:rPr lang="en-US" altLang="zh-CN" sz="2400" b="0" i="1" smtClean="0">
                            <a:solidFill>
                              <a:srgbClr val="070707"/>
                            </a:solidFill>
                            <a:latin typeface="Cambria Math" panose="02040503050406030204" pitchFamily="18" charset="0"/>
                            <a:ea typeface="微软雅黑" panose="020B0503020204020204" pitchFamily="34" charset="-122"/>
                          </a:rPr>
                          <m:t>𝜑</m:t>
                        </m:r>
                        <m:r>
                          <a:rPr lang="en-US" altLang="zh-CN" sz="2400" b="0" i="1" smtClean="0">
                            <a:solidFill>
                              <a:srgbClr val="070707"/>
                            </a:solidFill>
                            <a:latin typeface="Cambria Math" panose="02040503050406030204" pitchFamily="18" charset="0"/>
                            <a:ea typeface="微软雅黑" panose="020B0503020204020204" pitchFamily="34" charset="-122"/>
                          </a:rPr>
                          <m:t>∈</m:t>
                        </m:r>
                        <m:sSubSup>
                          <m:sSubSupPr>
                            <m:ctrlPr>
                              <a:rPr lang="en-US" altLang="zh-CN" sz="2400" b="0" i="1" smtClean="0">
                                <a:solidFill>
                                  <a:srgbClr val="070707"/>
                                </a:solidFill>
                                <a:latin typeface="Cambria Math" panose="02040503050406030204" pitchFamily="18" charset="0"/>
                                <a:ea typeface="微软雅黑" panose="020B0503020204020204" pitchFamily="34" charset="-122"/>
                              </a:rPr>
                            </m:ctrlPr>
                          </m:sSubSupPr>
                          <m:e>
                            <m:r>
                              <a:rPr lang="en-US" altLang="zh-CN" sz="2400" b="0" i="1" smtClean="0">
                                <a:solidFill>
                                  <a:srgbClr val="070707"/>
                                </a:solidFill>
                                <a:latin typeface="Cambria Math" panose="02040503050406030204" pitchFamily="18" charset="0"/>
                                <a:ea typeface="微软雅黑" panose="020B0503020204020204" pitchFamily="34" charset="-122"/>
                              </a:rPr>
                              <m:t>𝐻</m:t>
                            </m:r>
                          </m:e>
                          <m:sub>
                            <m:r>
                              <a:rPr lang="en-US" altLang="zh-CN" sz="2400" b="0" i="1" smtClean="0">
                                <a:solidFill>
                                  <a:srgbClr val="070707"/>
                                </a:solidFill>
                                <a:latin typeface="Cambria Math" panose="02040503050406030204" pitchFamily="18" charset="0"/>
                                <a:ea typeface="微软雅黑" panose="020B0503020204020204" pitchFamily="34" charset="-122"/>
                              </a:rPr>
                              <m:t>0</m:t>
                            </m:r>
                          </m:sub>
                          <m:sup>
                            <m:r>
                              <a:rPr lang="en-US" altLang="zh-CN" sz="2400" b="0" i="1" smtClean="0">
                                <a:solidFill>
                                  <a:srgbClr val="070707"/>
                                </a:solidFill>
                                <a:latin typeface="Cambria Math" panose="02040503050406030204" pitchFamily="18" charset="0"/>
                                <a:ea typeface="微软雅黑" panose="020B0503020204020204" pitchFamily="34" charset="-122"/>
                              </a:rPr>
                              <m:t>1</m:t>
                            </m:r>
                          </m:sup>
                        </m:sSubSup>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𝜑</m:t>
                        </m:r>
                        <m:r>
                          <a:rPr lang="en-US" altLang="zh-CN" sz="2400" b="0" i="1" smtClean="0">
                            <a:solidFill>
                              <a:srgbClr val="070707"/>
                            </a:solidFill>
                            <a:latin typeface="Cambria Math" panose="02040503050406030204" pitchFamily="18" charset="0"/>
                            <a:ea typeface="微软雅黑" panose="020B0503020204020204" pitchFamily="34" charset="-122"/>
                          </a:rPr>
                          <m:t>≠0</m:t>
                        </m:r>
                      </m:e>
                    </m:d>
                  </m:oMath>
                </a14:m>
                <a:r>
                  <a:rPr lang="zh-CN" altLang="en-US" sz="2400" dirty="0">
                    <a:solidFill>
                      <a:srgbClr val="070707"/>
                    </a:solidFill>
                    <a:latin typeface="微软雅黑" panose="020B0503020204020204" pitchFamily="34" charset="-122"/>
                    <a:ea typeface="微软雅黑" panose="020B0503020204020204" pitchFamily="34" charset="-122"/>
                  </a:rPr>
                  <a:t>，则是</a:t>
                </a:r>
                <a14:m>
                  <m:oMath xmlns:m="http://schemas.openxmlformats.org/officeDocument/2006/math">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r>
                          <a:rPr lang="en-US" altLang="zh-CN" sz="2400" i="1">
                            <a:solidFill>
                              <a:srgbClr val="070707"/>
                            </a:solidFill>
                            <a:latin typeface="Cambria Math" panose="02040503050406030204" pitchFamily="18" charset="0"/>
                            <a:ea typeface="微软雅黑" panose="020B0503020204020204" pitchFamily="34" charset="-122"/>
                          </a:rPr>
                          <m:t>𝑢</m:t>
                        </m:r>
                      </m:e>
                      <m:sup>
                        <m:r>
                          <a:rPr lang="en-US" altLang="zh-CN" sz="2400" b="0" i="1" smtClean="0">
                            <a:solidFill>
                              <a:srgbClr val="070707"/>
                            </a:solidFill>
                            <a:latin typeface="Cambria Math" panose="02040503050406030204" pitchFamily="18" charset="0"/>
                            <a:ea typeface="微软雅黑" panose="020B0503020204020204" pitchFamily="34" charset="-122"/>
                          </a:rPr>
                          <m:t>∗</m:t>
                        </m:r>
                      </m:sup>
                    </m:sSup>
                  </m:oMath>
                </a14:m>
                <a:r>
                  <a:rPr lang="zh-CN" altLang="en-US" sz="2400" dirty="0">
                    <a:solidFill>
                      <a:srgbClr val="070707"/>
                    </a:solidFill>
                    <a:latin typeface="微软雅黑" panose="020B0503020204020204" pitchFamily="34" charset="-122"/>
                    <a:ea typeface="微软雅黑" panose="020B0503020204020204" pitchFamily="34" charset="-122"/>
                  </a:rPr>
                  <a:t>以上方程的弱解。</a:t>
                </a:r>
                <a:endParaRPr lang="zh-CN" altLang="en-US" sz="2400" b="1"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77999" y="864000"/>
                <a:ext cx="11600245" cy="5257658"/>
              </a:xfrm>
              <a:prstGeom prst="rect">
                <a:avLst/>
              </a:prstGeom>
              <a:blipFill rotWithShape="1">
                <a:blip r:embed="rId2"/>
                <a:stretch>
                  <a:fillRect l="-1" t="-8" r="2" b="5"/>
                </a:stretch>
              </a:blipFill>
            </p:spPr>
            <p:txBody>
              <a:bodyPr/>
              <a:lstStyle/>
              <a:p>
                <a:r>
                  <a:rPr lang="zh-CN" altLang="en-US">
                    <a:noFill/>
                  </a:rPr>
                  <a:t> </a:t>
                </a:r>
              </a:p>
            </p:txBody>
          </p:sp>
        </mc:Fallback>
      </mc:AlternateContent>
      <p:sp>
        <p:nvSpPr>
          <p:cNvPr id="4" name="文本框 3"/>
          <p:cNvSpPr txBox="1"/>
          <p:nvPr/>
        </p:nvSpPr>
        <p:spPr>
          <a:xfrm>
            <a:off x="250470" y="6343246"/>
            <a:ext cx="9917998" cy="276999"/>
          </a:xfrm>
          <a:prstGeom prst="rect">
            <a:avLst/>
          </a:prstGeom>
          <a:noFill/>
        </p:spPr>
        <p:txBody>
          <a:bodyPr wrap="squar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Y. Zang, G. Bao et al. Weak adversarial networks for high-dimensional partial differential equations. Journal of Computational Physics 411 (2020): 109409.</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学习方程解：</a:t>
            </a:r>
            <a:r>
              <a:rPr lang="en-US" altLang="zh-CN" dirty="0"/>
              <a:t>WAN</a:t>
            </a:r>
            <a:r>
              <a:rPr lang="zh-CN" altLang="en-US" dirty="0"/>
              <a:t>方法</a:t>
            </a:r>
          </a:p>
        </p:txBody>
      </p:sp>
      <mc:AlternateContent xmlns:mc="http://schemas.openxmlformats.org/markup-compatibility/2006" xmlns:a14="http://schemas.microsoft.com/office/drawing/2010/main">
        <mc:Choice Requires="a14">
          <p:sp>
            <p:nvSpPr>
              <p:cNvPr id="10" name="文本框 9"/>
              <p:cNvSpPr txBox="1"/>
              <p:nvPr/>
            </p:nvSpPr>
            <p:spPr>
              <a:xfrm>
                <a:off x="377999" y="864000"/>
                <a:ext cx="11600245" cy="5418278"/>
              </a:xfrm>
              <a:prstGeom prst="rect">
                <a:avLst/>
              </a:prstGeom>
              <a:noFill/>
            </p:spPr>
            <p:txBody>
              <a:bodyPr wrap="square" rtlCol="0">
                <a:spAutoFit/>
              </a:bodyPr>
              <a:lstStyle/>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构造损失函数，其中</a:t>
                </a:r>
                <a14:m>
                  <m:oMath xmlns:m="http://schemas.openxmlformats.org/officeDocument/2006/math">
                    <m:sSub>
                      <m:sSubPr>
                        <m:ctrlPr>
                          <a:rPr lang="en-US" altLang="zh-CN" sz="2400" i="1">
                            <a:solidFill>
                              <a:srgbClr val="070707"/>
                            </a:solidFill>
                            <a:latin typeface="Cambria Math" panose="02040503050406030204" pitchFamily="18" charset="0"/>
                            <a:ea typeface="微软雅黑" panose="020B0503020204020204" pitchFamily="34" charset="-122"/>
                          </a:rPr>
                        </m:ctrlPr>
                      </m:sSubPr>
                      <m:e>
                        <m:r>
                          <a:rPr lang="en-US" altLang="zh-CN" sz="2400" i="1">
                            <a:solidFill>
                              <a:srgbClr val="070707"/>
                            </a:solidFill>
                            <a:latin typeface="Cambria Math" panose="02040503050406030204" pitchFamily="18" charset="0"/>
                            <a:ea typeface="微软雅黑" panose="020B0503020204020204" pitchFamily="34" charset="-122"/>
                          </a:rPr>
                          <m:t>𝐿</m:t>
                        </m:r>
                      </m:e>
                      <m:sub>
                        <m:r>
                          <m:rPr>
                            <m:sty m:val="p"/>
                          </m:rPr>
                          <a:rPr lang="en-US" altLang="zh-CN" sz="2400" b="0" i="0" smtClean="0">
                            <a:solidFill>
                              <a:srgbClr val="070707"/>
                            </a:solidFill>
                            <a:latin typeface="Cambria Math" panose="02040503050406030204" pitchFamily="18" charset="0"/>
                            <a:ea typeface="微软雅黑" panose="020B0503020204020204" pitchFamily="34" charset="-122"/>
                          </a:rPr>
                          <m:t>int</m:t>
                        </m:r>
                      </m:sub>
                    </m:sSub>
                  </m:oMath>
                </a14:m>
                <a:r>
                  <a:rPr lang="zh-CN" altLang="en-US" sz="2400" b="0" dirty="0">
                    <a:solidFill>
                      <a:srgbClr val="070707"/>
                    </a:solidFill>
                    <a:latin typeface="Cambria Math" panose="02040503050406030204" pitchFamily="18" charset="0"/>
                    <a:ea typeface="微软雅黑" panose="020B0503020204020204" pitchFamily="34" charset="-122"/>
                  </a:rPr>
                  <a:t>为内部的损失项，</a:t>
                </a:r>
                <a:r>
                  <a:rPr lang="en-US" altLang="zh-CN" sz="2400" dirty="0">
                    <a:solidFill>
                      <a:srgbClr val="070707"/>
                    </a:solidFill>
                    <a:ea typeface="微软雅黑" panose="020B0503020204020204" pitchFamily="34" charset="-122"/>
                  </a:rPr>
                  <a:t> </a:t>
                </a:r>
                <a14:m>
                  <m:oMath xmlns:m="http://schemas.openxmlformats.org/officeDocument/2006/math">
                    <m:sSub>
                      <m:sSubPr>
                        <m:ctrlPr>
                          <a:rPr lang="en-US" altLang="zh-CN" sz="2400" i="1">
                            <a:solidFill>
                              <a:srgbClr val="070707"/>
                            </a:solidFill>
                            <a:latin typeface="Cambria Math" panose="02040503050406030204" pitchFamily="18" charset="0"/>
                            <a:ea typeface="微软雅黑" panose="020B0503020204020204" pitchFamily="34" charset="-122"/>
                          </a:rPr>
                        </m:ctrlPr>
                      </m:sSubPr>
                      <m:e>
                        <m:r>
                          <a:rPr lang="en-US" altLang="zh-CN" sz="2400" i="1">
                            <a:solidFill>
                              <a:srgbClr val="070707"/>
                            </a:solidFill>
                            <a:latin typeface="Cambria Math" panose="02040503050406030204" pitchFamily="18" charset="0"/>
                            <a:ea typeface="微软雅黑" panose="020B0503020204020204" pitchFamily="34" charset="-122"/>
                          </a:rPr>
                          <m:t>𝐿</m:t>
                        </m:r>
                      </m:e>
                      <m:sub>
                        <m:r>
                          <m:rPr>
                            <m:sty m:val="p"/>
                          </m:rPr>
                          <a:rPr lang="en-US" altLang="zh-CN" sz="2400" b="0" i="0" smtClean="0">
                            <a:solidFill>
                              <a:srgbClr val="070707"/>
                            </a:solidFill>
                            <a:latin typeface="Cambria Math" panose="02040503050406030204" pitchFamily="18" charset="0"/>
                            <a:ea typeface="微软雅黑" panose="020B0503020204020204" pitchFamily="34" charset="-122"/>
                          </a:rPr>
                          <m:t>bc</m:t>
                        </m:r>
                      </m:sub>
                    </m:sSub>
                  </m:oMath>
                </a14:m>
                <a:r>
                  <a:rPr lang="zh-CN" altLang="en-US" sz="2400" b="0" dirty="0">
                    <a:solidFill>
                      <a:srgbClr val="070707"/>
                    </a:solidFill>
                    <a:latin typeface="Cambria Math" panose="02040503050406030204" pitchFamily="18" charset="0"/>
                    <a:ea typeface="微软雅黑" panose="020B0503020204020204" pitchFamily="34" charset="-122"/>
                  </a:rPr>
                  <a:t>为边界的损失项。</a:t>
                </a:r>
                <a:endParaRPr lang="en-US" altLang="zh-CN" sz="2400" b="0" dirty="0">
                  <a:solidFill>
                    <a:srgbClr val="070707"/>
                  </a:solidFill>
                  <a:latin typeface="Cambria Math" panose="02040503050406030204" pitchFamily="18" charset="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𝐿</m:t>
                          </m:r>
                        </m:e>
                        <m:sub>
                          <m:r>
                            <m:rPr>
                              <m:sty m:val="p"/>
                            </m:rPr>
                            <a:rPr lang="en-US" altLang="zh-CN" sz="2400" b="0" i="0" smtClean="0">
                              <a:solidFill>
                                <a:srgbClr val="070707"/>
                              </a:solidFill>
                              <a:latin typeface="Cambria Math" panose="02040503050406030204" pitchFamily="18" charset="0"/>
                              <a:ea typeface="微软雅黑" panose="020B0503020204020204" pitchFamily="34" charset="-122"/>
                            </a:rPr>
                            <m:t>int</m:t>
                          </m:r>
                        </m:sub>
                      </m:sSub>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𝜃</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𝜂</m:t>
                          </m:r>
                        </m:e>
                      </m:d>
                      <m:r>
                        <a:rPr lang="en-US" altLang="zh-CN" sz="2400" b="0" i="1" smtClean="0">
                          <a:solidFill>
                            <a:srgbClr val="070707"/>
                          </a:solidFill>
                          <a:latin typeface="Cambria Math" panose="02040503050406030204" pitchFamily="18" charset="0"/>
                          <a:ea typeface="微软雅黑" panose="020B0503020204020204" pitchFamily="34" charset="-122"/>
                        </a:rPr>
                        <m:t>=</m:t>
                      </m:r>
                      <m:func>
                        <m:funcPr>
                          <m:ctrlPr>
                            <a:rPr lang="en-US" altLang="zh-CN" sz="2400" b="0" i="1" smtClean="0">
                              <a:solidFill>
                                <a:srgbClr val="070707"/>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70707"/>
                              </a:solidFill>
                              <a:latin typeface="Cambria Math" panose="02040503050406030204" pitchFamily="18" charset="0"/>
                              <a:ea typeface="微软雅黑" panose="020B0503020204020204" pitchFamily="34" charset="-122"/>
                            </a:rPr>
                            <m:t>log</m:t>
                          </m:r>
                        </m:fName>
                        <m:e>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400" b="0" i="1" smtClean="0">
                                      <a:solidFill>
                                        <a:srgbClr val="070707"/>
                                      </a:solidFill>
                                      <a:latin typeface="Cambria Math" panose="02040503050406030204" pitchFamily="18" charset="0"/>
                                      <a:ea typeface="微软雅黑" panose="020B0503020204020204" pitchFamily="34" charset="-122"/>
                                    </a:rPr>
                                  </m:ctrlPr>
                                </m:dPr>
                                <m:e>
                                  <m:d>
                                    <m:dPr>
                                      <m:begChr m:val="⟨"/>
                                      <m:endChr m:val="⟩"/>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Cambria Math" panose="02040503050406030204" pitchFamily="18" charset="0"/>
                                        </a:rPr>
                                        <m:t>ℒ</m:t>
                                      </m:r>
                                      <m:d>
                                        <m:dPr>
                                          <m:begChr m:val="["/>
                                          <m:endChr m:val="]"/>
                                          <m:ctrlPr>
                                            <a:rPr lang="en-US" altLang="zh-CN" sz="2400" b="0" i="1" smtClean="0">
                                              <a:solidFill>
                                                <a:srgbClr val="070707"/>
                                              </a:solidFill>
                                              <a:latin typeface="Cambria Math" panose="02040503050406030204" pitchFamily="18" charset="0"/>
                                              <a:ea typeface="Cambria Math" panose="02040503050406030204" pitchFamily="18" charset="0"/>
                                            </a:rPr>
                                          </m:ctrlPr>
                                        </m:dPr>
                                        <m:e>
                                          <m:sSub>
                                            <m:sSubPr>
                                              <m:ctrlPr>
                                                <a:rPr lang="en-US" altLang="zh-CN" sz="2400" b="0" i="1" smtClean="0">
                                                  <a:solidFill>
                                                    <a:srgbClr val="070707"/>
                                                  </a:solidFill>
                                                  <a:latin typeface="Cambria Math" panose="02040503050406030204" pitchFamily="18" charset="0"/>
                                                  <a:ea typeface="Cambria Math" panose="02040503050406030204" pitchFamily="18" charset="0"/>
                                                </a:rPr>
                                              </m:ctrlPr>
                                            </m:sSubPr>
                                            <m:e>
                                              <m:r>
                                                <a:rPr lang="en-US" altLang="zh-CN" sz="2400" b="0" i="1" smtClean="0">
                                                  <a:solidFill>
                                                    <a:srgbClr val="070707"/>
                                                  </a:solidFill>
                                                  <a:latin typeface="Cambria Math" panose="02040503050406030204" pitchFamily="18" charset="0"/>
                                                  <a:ea typeface="Cambria Math" panose="02040503050406030204" pitchFamily="18" charset="0"/>
                                                </a:rPr>
                                                <m:t>𝑢</m:t>
                                              </m:r>
                                            </m:e>
                                            <m:sub>
                                              <m:r>
                                                <a:rPr lang="en-US" altLang="zh-CN" sz="2400" b="0" i="1" smtClean="0">
                                                  <a:solidFill>
                                                    <a:srgbClr val="070707"/>
                                                  </a:solidFill>
                                                  <a:latin typeface="Cambria Math" panose="02040503050406030204" pitchFamily="18" charset="0"/>
                                                  <a:ea typeface="Cambria Math" panose="02040503050406030204" pitchFamily="18" charset="0"/>
                                                </a:rPr>
                                                <m:t>𝜃</m:t>
                                              </m:r>
                                            </m:sub>
                                          </m:sSub>
                                        </m:e>
                                      </m:d>
                                      <m:r>
                                        <a:rPr lang="en-US" altLang="zh-CN" sz="2400" b="0" i="1" smtClean="0">
                                          <a:solidFill>
                                            <a:srgbClr val="070707"/>
                                          </a:solidFill>
                                          <a:latin typeface="Cambria Math" panose="02040503050406030204" pitchFamily="18" charset="0"/>
                                          <a:ea typeface="Cambria Math" panose="02040503050406030204" pitchFamily="18" charset="0"/>
                                        </a:rPr>
                                        <m:t>,</m:t>
                                      </m:r>
                                      <m:sSub>
                                        <m:sSubPr>
                                          <m:ctrlPr>
                                            <a:rPr lang="en-US" altLang="zh-CN" sz="2400" b="0" i="1" smtClean="0">
                                              <a:solidFill>
                                                <a:srgbClr val="070707"/>
                                              </a:solidFill>
                                              <a:latin typeface="Cambria Math" panose="02040503050406030204" pitchFamily="18" charset="0"/>
                                              <a:ea typeface="Cambria Math" panose="02040503050406030204" pitchFamily="18" charset="0"/>
                                            </a:rPr>
                                          </m:ctrlPr>
                                        </m:sSubPr>
                                        <m:e>
                                          <m:r>
                                            <a:rPr lang="en-US" altLang="zh-CN" sz="2400" b="0" i="1" smtClean="0">
                                              <a:solidFill>
                                                <a:srgbClr val="070707"/>
                                              </a:solidFill>
                                              <a:latin typeface="Cambria Math" panose="02040503050406030204" pitchFamily="18" charset="0"/>
                                              <a:ea typeface="Cambria Math" panose="02040503050406030204" pitchFamily="18" charset="0"/>
                                            </a:rPr>
                                            <m:t>𝜑</m:t>
                                          </m:r>
                                        </m:e>
                                        <m:sub>
                                          <m:r>
                                            <a:rPr lang="en-US" altLang="zh-CN" sz="2400" b="0" i="1" smtClean="0">
                                              <a:solidFill>
                                                <a:srgbClr val="070707"/>
                                              </a:solidFill>
                                              <a:latin typeface="Cambria Math" panose="02040503050406030204" pitchFamily="18" charset="0"/>
                                              <a:ea typeface="Cambria Math" panose="02040503050406030204" pitchFamily="18" charset="0"/>
                                            </a:rPr>
                                            <m:t>𝜂</m:t>
                                          </m:r>
                                        </m:sub>
                                      </m:sSub>
                                    </m:e>
                                  </m:d>
                                </m:e>
                              </m:d>
                            </m:e>
                            <m:sup>
                              <m:r>
                                <a:rPr lang="en-US" altLang="zh-CN" sz="2400" b="0" i="1" smtClean="0">
                                  <a:solidFill>
                                    <a:srgbClr val="070707"/>
                                  </a:solidFill>
                                  <a:latin typeface="Cambria Math" panose="02040503050406030204" pitchFamily="18" charset="0"/>
                                  <a:ea typeface="微软雅黑" panose="020B0503020204020204" pitchFamily="34" charset="-122"/>
                                </a:rPr>
                                <m:t>2</m:t>
                              </m:r>
                            </m:sup>
                          </m:sSup>
                        </m:e>
                      </m:func>
                      <m:r>
                        <a:rPr lang="en-US" altLang="zh-CN" sz="2400" b="0" i="1" smtClean="0">
                          <a:solidFill>
                            <a:srgbClr val="070707"/>
                          </a:solidFill>
                          <a:latin typeface="Cambria Math" panose="02040503050406030204" pitchFamily="18" charset="0"/>
                          <a:ea typeface="微软雅黑" panose="020B0503020204020204" pitchFamily="34" charset="-122"/>
                        </a:rPr>
                        <m:t>−</m:t>
                      </m:r>
                      <m:func>
                        <m:funcPr>
                          <m:ctrlPr>
                            <a:rPr lang="en-US" altLang="zh-CN" sz="2400" b="0" i="1" smtClean="0">
                              <a:solidFill>
                                <a:srgbClr val="070707"/>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70707"/>
                              </a:solidFill>
                              <a:latin typeface="Cambria Math" panose="02040503050406030204" pitchFamily="18" charset="0"/>
                              <a:ea typeface="微软雅黑" panose="020B0503020204020204" pitchFamily="34" charset="-122"/>
                            </a:rPr>
                            <m:t>log</m:t>
                          </m:r>
                        </m:fName>
                        <m:e>
                          <m:sSubSup>
                            <m:sSubSupPr>
                              <m:ctrlPr>
                                <a:rPr lang="en-US" altLang="zh-CN" sz="2400" b="0" i="1" smtClean="0">
                                  <a:solidFill>
                                    <a:srgbClr val="070707"/>
                                  </a:solidFill>
                                  <a:latin typeface="Cambria Math" panose="02040503050406030204" pitchFamily="18" charset="0"/>
                                  <a:ea typeface="微软雅黑" panose="020B0503020204020204" pitchFamily="34" charset="-122"/>
                                </a:rPr>
                              </m:ctrlPr>
                            </m:sSubSupPr>
                            <m:e>
                              <m:d>
                                <m:dPr>
                                  <m:begChr m:val="‖"/>
                                  <m:endChr m:val="‖"/>
                                  <m:ctrlPr>
                                    <a:rPr lang="en-US" altLang="zh-CN" sz="24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𝜑</m:t>
                                      </m:r>
                                    </m:e>
                                    <m:sub>
                                      <m:r>
                                        <a:rPr lang="en-US" altLang="zh-CN" sz="2400" b="0" i="1" smtClean="0">
                                          <a:solidFill>
                                            <a:srgbClr val="070707"/>
                                          </a:solidFill>
                                          <a:latin typeface="Cambria Math" panose="02040503050406030204" pitchFamily="18" charset="0"/>
                                          <a:ea typeface="微软雅黑" panose="020B0503020204020204" pitchFamily="34" charset="-122"/>
                                        </a:rPr>
                                        <m:t>𝜂</m:t>
                                      </m:r>
                                    </m:sub>
                                  </m:sSub>
                                </m:e>
                              </m:d>
                            </m:e>
                            <m:sub>
                              <m:r>
                                <a:rPr lang="en-US" altLang="zh-CN" sz="2400" b="0" i="1" smtClean="0">
                                  <a:solidFill>
                                    <a:srgbClr val="070707"/>
                                  </a:solidFill>
                                  <a:latin typeface="Cambria Math" panose="02040503050406030204" pitchFamily="18" charset="0"/>
                                  <a:ea typeface="微软雅黑" panose="020B0503020204020204" pitchFamily="34" charset="-122"/>
                                </a:rPr>
                                <m:t>2</m:t>
                              </m:r>
                            </m:sub>
                            <m:sup>
                              <m:r>
                                <a:rPr lang="en-US" altLang="zh-CN" sz="2400" b="0" i="1" smtClean="0">
                                  <a:solidFill>
                                    <a:srgbClr val="070707"/>
                                  </a:solidFill>
                                  <a:latin typeface="Cambria Math" panose="02040503050406030204" pitchFamily="18" charset="0"/>
                                  <a:ea typeface="微软雅黑" panose="020B0503020204020204" pitchFamily="34" charset="-122"/>
                                </a:rPr>
                                <m:t>2</m:t>
                              </m:r>
                            </m:sup>
                          </m:sSubSup>
                        </m:e>
                      </m:func>
                      <m:r>
                        <a:rPr lang="en-US" altLang="zh-CN" sz="2400" b="0" i="1" smtClean="0">
                          <a:solidFill>
                            <a:srgbClr val="070707"/>
                          </a:solidFill>
                          <a:latin typeface="Cambria Math" panose="02040503050406030204" pitchFamily="18" charset="0"/>
                          <a:ea typeface="微软雅黑" panose="020B0503020204020204" pitchFamily="34" charset="-122"/>
                        </a:rPr>
                        <m:t>,</m:t>
                      </m:r>
                    </m:oMath>
                    <m:oMath xmlns:m="http://schemas.openxmlformats.org/officeDocument/2006/math">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𝐿</m:t>
                          </m:r>
                        </m:e>
                        <m:sub>
                          <m:r>
                            <m:rPr>
                              <m:sty m:val="p"/>
                            </m:rPr>
                            <a:rPr lang="en-US" altLang="zh-CN" sz="2400" b="0" i="0" smtClean="0">
                              <a:solidFill>
                                <a:srgbClr val="070707"/>
                              </a:solidFill>
                              <a:latin typeface="Cambria Math" panose="02040503050406030204" pitchFamily="18" charset="0"/>
                              <a:ea typeface="微软雅黑" panose="020B0503020204020204" pitchFamily="34" charset="-122"/>
                            </a:rPr>
                            <m:t>bc</m:t>
                          </m:r>
                        </m:sub>
                      </m:sSub>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𝜃</m:t>
                          </m:r>
                        </m:e>
                      </m:d>
                      <m:r>
                        <a:rPr lang="en-US" altLang="zh-CN" sz="2400" b="0" i="1" smtClean="0">
                          <a:solidFill>
                            <a:srgbClr val="070707"/>
                          </a:solidFill>
                          <a:latin typeface="Cambria Math" panose="02040503050406030204" pitchFamily="18" charset="0"/>
                          <a:ea typeface="微软雅黑" panose="020B0503020204020204" pitchFamily="34" charset="-122"/>
                        </a:rPr>
                        <m:t>=</m:t>
                      </m:r>
                      <m:sSup>
                        <m:sSupPr>
                          <m:ctrlPr>
                            <a:rPr lang="en-US" altLang="zh-CN" sz="2400" b="0" i="1" smtClean="0">
                              <a:solidFill>
                                <a:srgbClr val="070707"/>
                              </a:solidFill>
                              <a:latin typeface="Cambria Math" panose="02040503050406030204" pitchFamily="18" charset="0"/>
                              <a:ea typeface="Cambria Math" panose="02040503050406030204" pitchFamily="18" charset="0"/>
                            </a:rPr>
                          </m:ctrlPr>
                        </m:sSupPr>
                        <m:e>
                          <m:d>
                            <m:dPr>
                              <m:begChr m:val="‖"/>
                              <m:endChr m:val="‖"/>
                              <m:ctrlPr>
                                <a:rPr lang="en-US" altLang="zh-CN" sz="2400" b="0" i="1" smtClean="0">
                                  <a:solidFill>
                                    <a:srgbClr val="070707"/>
                                  </a:solidFill>
                                  <a:latin typeface="Cambria Math" panose="02040503050406030204" pitchFamily="18" charset="0"/>
                                  <a:ea typeface="Cambria Math" panose="02040503050406030204" pitchFamily="18" charset="0"/>
                                </a:rPr>
                              </m:ctrlPr>
                            </m:dPr>
                            <m:e>
                              <m:r>
                                <a:rPr lang="en-US" altLang="zh-CN" sz="2400" i="1">
                                  <a:solidFill>
                                    <a:srgbClr val="070707"/>
                                  </a:solidFill>
                                  <a:latin typeface="Cambria Math" panose="02040503050406030204" pitchFamily="18" charset="0"/>
                                  <a:ea typeface="Cambria Math" panose="02040503050406030204" pitchFamily="18" charset="0"/>
                                </a:rPr>
                                <m:t>ℬ</m:t>
                              </m:r>
                              <m:d>
                                <m:dPr>
                                  <m:ctrlPr>
                                    <a:rPr lang="en-US" altLang="zh-CN" sz="2400" i="1">
                                      <a:solidFill>
                                        <a:srgbClr val="070707"/>
                                      </a:solidFill>
                                      <a:latin typeface="Cambria Math" panose="02040503050406030204" pitchFamily="18" charset="0"/>
                                      <a:ea typeface="Cambria Math" panose="02040503050406030204" pitchFamily="18" charset="0"/>
                                    </a:rPr>
                                  </m:ctrlPr>
                                </m:dPr>
                                <m:e>
                                  <m:sSub>
                                    <m:sSubPr>
                                      <m:ctrlPr>
                                        <a:rPr lang="en-US" altLang="zh-CN" sz="2400" i="1">
                                          <a:solidFill>
                                            <a:srgbClr val="070707"/>
                                          </a:solidFill>
                                          <a:latin typeface="Cambria Math" panose="02040503050406030204" pitchFamily="18" charset="0"/>
                                          <a:ea typeface="Cambria Math" panose="02040503050406030204" pitchFamily="18" charset="0"/>
                                        </a:rPr>
                                      </m:ctrlPr>
                                    </m:sSubPr>
                                    <m:e>
                                      <m:r>
                                        <a:rPr lang="en-US" altLang="zh-CN" sz="2400" i="1">
                                          <a:solidFill>
                                            <a:srgbClr val="070707"/>
                                          </a:solidFill>
                                          <a:latin typeface="Cambria Math" panose="02040503050406030204" pitchFamily="18" charset="0"/>
                                          <a:ea typeface="Cambria Math" panose="02040503050406030204" pitchFamily="18" charset="0"/>
                                        </a:rPr>
                                        <m:t>𝑢</m:t>
                                      </m:r>
                                    </m:e>
                                    <m:sub>
                                      <m:r>
                                        <a:rPr lang="en-US" altLang="zh-CN" sz="2400" i="1">
                                          <a:solidFill>
                                            <a:srgbClr val="070707"/>
                                          </a:solidFill>
                                          <a:latin typeface="Cambria Math" panose="02040503050406030204" pitchFamily="18" charset="0"/>
                                          <a:ea typeface="Cambria Math" panose="02040503050406030204" pitchFamily="18" charset="0"/>
                                        </a:rPr>
                                        <m:t>𝜃</m:t>
                                      </m:r>
                                    </m:sub>
                                  </m:sSub>
                                </m:e>
                              </m:d>
                            </m:e>
                          </m:d>
                        </m:e>
                        <m:sup>
                          <m:r>
                            <a:rPr lang="en-US" altLang="zh-CN" sz="2400" b="0" i="1" smtClean="0">
                              <a:solidFill>
                                <a:srgbClr val="070707"/>
                              </a:solidFill>
                              <a:latin typeface="Cambria Math" panose="02040503050406030204" pitchFamily="18" charset="0"/>
                              <a:ea typeface="Cambria Math" panose="02040503050406030204" pitchFamily="18" charset="0"/>
                            </a:rPr>
                            <m:t>2</m:t>
                          </m:r>
                        </m:sup>
                      </m:sSup>
                      <m:r>
                        <a:rPr lang="en-US" altLang="zh-CN" sz="2400" b="0" i="1" smtClean="0">
                          <a:solidFill>
                            <a:srgbClr val="070707"/>
                          </a:solidFill>
                          <a:latin typeface="Cambria Math" panose="02040503050406030204" pitchFamily="18" charset="0"/>
                          <a:ea typeface="Cambria Math" panose="02040503050406030204" pitchFamily="18" charset="0"/>
                        </a:rPr>
                        <m:t>,</m:t>
                      </m:r>
                    </m:oMath>
                    <m:oMath xmlns:m="http://schemas.openxmlformats.org/officeDocument/2006/math">
                      <m:r>
                        <a:rPr lang="en-US" altLang="zh-CN" sz="2400" b="0" i="1" smtClean="0">
                          <a:solidFill>
                            <a:srgbClr val="070707"/>
                          </a:solidFill>
                          <a:latin typeface="Cambria Math" panose="02040503050406030204" pitchFamily="18" charset="0"/>
                          <a:ea typeface="微软雅黑" panose="020B0503020204020204" pitchFamily="34" charset="-122"/>
                        </a:rPr>
                        <m:t>𝐿</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𝜃</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𝜂</m:t>
                          </m:r>
                        </m:e>
                      </m:d>
                      <m:r>
                        <a:rPr lang="en-US" altLang="zh-CN" sz="2400" b="0" i="1" smtClean="0">
                          <a:solidFill>
                            <a:srgbClr val="070707"/>
                          </a:solidFill>
                          <a:latin typeface="Cambria Math" panose="02040503050406030204" pitchFamily="18" charset="0"/>
                          <a:ea typeface="微软雅黑" panose="020B0503020204020204" pitchFamily="34" charset="-122"/>
                        </a:rPr>
                        <m:t>= </m:t>
                      </m:r>
                      <m:sSub>
                        <m:sSubPr>
                          <m:ctrlPr>
                            <a:rPr lang="en-US" altLang="zh-CN" sz="2400" i="1">
                              <a:solidFill>
                                <a:srgbClr val="070707"/>
                              </a:solidFill>
                              <a:latin typeface="Cambria Math" panose="02040503050406030204" pitchFamily="18" charset="0"/>
                              <a:ea typeface="微软雅黑" panose="020B0503020204020204" pitchFamily="34" charset="-122"/>
                            </a:rPr>
                          </m:ctrlPr>
                        </m:sSubPr>
                        <m:e>
                          <m:r>
                            <a:rPr lang="en-US" altLang="zh-CN" sz="2400" i="1">
                              <a:solidFill>
                                <a:srgbClr val="070707"/>
                              </a:solidFill>
                              <a:latin typeface="Cambria Math" panose="02040503050406030204" pitchFamily="18" charset="0"/>
                              <a:ea typeface="微软雅黑" panose="020B0503020204020204" pitchFamily="34" charset="-122"/>
                            </a:rPr>
                            <m:t>𝐿</m:t>
                          </m:r>
                        </m:e>
                        <m:sub>
                          <m:r>
                            <m:rPr>
                              <m:sty m:val="p"/>
                            </m:rPr>
                            <a:rPr lang="en-US" altLang="zh-CN" sz="2400" i="1">
                              <a:solidFill>
                                <a:srgbClr val="070707"/>
                              </a:solidFill>
                              <a:latin typeface="Cambria Math" panose="02040503050406030204" pitchFamily="18" charset="0"/>
                              <a:ea typeface="微软雅黑" panose="020B0503020204020204" pitchFamily="34" charset="-122"/>
                            </a:rPr>
                            <m:t>int</m:t>
                          </m:r>
                        </m:sub>
                      </m:sSub>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𝜃</m:t>
                          </m:r>
                          <m:r>
                            <a:rPr lang="en-US" altLang="zh-CN" sz="2400" i="1">
                              <a:solidFill>
                                <a:srgbClr val="070707"/>
                              </a:solidFill>
                              <a:latin typeface="Cambria Math" panose="02040503050406030204" pitchFamily="18" charset="0"/>
                              <a:ea typeface="微软雅黑" panose="020B0503020204020204" pitchFamily="34" charset="-122"/>
                            </a:rPr>
                            <m:t>,</m:t>
                          </m:r>
                          <m:r>
                            <a:rPr lang="en-US" altLang="zh-CN" sz="2400" i="1">
                              <a:solidFill>
                                <a:srgbClr val="070707"/>
                              </a:solidFill>
                              <a:latin typeface="Cambria Math" panose="02040503050406030204" pitchFamily="18" charset="0"/>
                              <a:ea typeface="微软雅黑" panose="020B0503020204020204" pitchFamily="34" charset="-122"/>
                            </a:rPr>
                            <m:t>𝜂</m:t>
                          </m:r>
                        </m:e>
                      </m:d>
                      <m:r>
                        <a:rPr lang="en-US" altLang="zh-CN" sz="2400" b="0" i="1" smtClean="0">
                          <a:solidFill>
                            <a:srgbClr val="070707"/>
                          </a:solidFill>
                          <a:latin typeface="Cambria Math" panose="02040503050406030204" pitchFamily="18" charset="0"/>
                          <a:ea typeface="微软雅黑" panose="020B0503020204020204" pitchFamily="34" charset="-122"/>
                        </a:rPr>
                        <m:t>+</m:t>
                      </m:r>
                      <m:sSub>
                        <m:sSubPr>
                          <m:ctrlPr>
                            <a:rPr lang="en-US" altLang="zh-CN" sz="2400" i="1">
                              <a:solidFill>
                                <a:srgbClr val="070707"/>
                              </a:solidFill>
                              <a:latin typeface="Cambria Math" panose="02040503050406030204" pitchFamily="18" charset="0"/>
                              <a:ea typeface="微软雅黑" panose="020B0503020204020204" pitchFamily="34" charset="-122"/>
                            </a:rPr>
                          </m:ctrlPr>
                        </m:sSubPr>
                        <m:e>
                          <m:r>
                            <a:rPr lang="en-US" altLang="zh-CN" sz="2400" i="1">
                              <a:solidFill>
                                <a:srgbClr val="070707"/>
                              </a:solidFill>
                              <a:latin typeface="Cambria Math" panose="02040503050406030204" pitchFamily="18" charset="0"/>
                              <a:ea typeface="微软雅黑" panose="020B0503020204020204" pitchFamily="34" charset="-122"/>
                            </a:rPr>
                            <m:t>𝐿</m:t>
                          </m:r>
                        </m:e>
                        <m:sub>
                          <m:r>
                            <m:rPr>
                              <m:sty m:val="p"/>
                            </m:rPr>
                            <a:rPr lang="en-US" altLang="zh-CN" sz="2400" i="1">
                              <a:solidFill>
                                <a:srgbClr val="070707"/>
                              </a:solidFill>
                              <a:latin typeface="Cambria Math" panose="02040503050406030204" pitchFamily="18" charset="0"/>
                              <a:ea typeface="微软雅黑" panose="020B0503020204020204" pitchFamily="34" charset="-122"/>
                            </a:rPr>
                            <m:t>bc</m:t>
                          </m:r>
                        </m:sub>
                      </m:sSub>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𝜃</m:t>
                          </m:r>
                        </m:e>
                      </m:d>
                      <m:r>
                        <a:rPr lang="en-US" altLang="zh-CN" sz="24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这里我们使用两个网络</a:t>
                </a:r>
                <a14:m>
                  <m:oMath xmlns:m="http://schemas.openxmlformats.org/officeDocument/2006/math">
                    <m:sSub>
                      <m:sSubPr>
                        <m:ctrlPr>
                          <a:rPr lang="en-US" altLang="zh-CN" sz="2400" i="1">
                            <a:solidFill>
                              <a:srgbClr val="070707"/>
                            </a:solidFill>
                            <a:latin typeface="Cambria Math" panose="02040503050406030204" pitchFamily="18" charset="0"/>
                            <a:ea typeface="Cambria Math" panose="02040503050406030204" pitchFamily="18" charset="0"/>
                          </a:rPr>
                        </m:ctrlPr>
                      </m:sSubPr>
                      <m:e>
                        <m:r>
                          <a:rPr lang="en-US" altLang="zh-CN" sz="2400" i="1">
                            <a:solidFill>
                              <a:srgbClr val="070707"/>
                            </a:solidFill>
                            <a:latin typeface="Cambria Math" panose="02040503050406030204" pitchFamily="18" charset="0"/>
                            <a:ea typeface="Cambria Math" panose="02040503050406030204" pitchFamily="18" charset="0"/>
                          </a:rPr>
                          <m:t>𝑢</m:t>
                        </m:r>
                      </m:e>
                      <m:sub>
                        <m:r>
                          <a:rPr lang="en-US" altLang="zh-CN" sz="2400" i="1">
                            <a:solidFill>
                              <a:srgbClr val="070707"/>
                            </a:solidFill>
                            <a:latin typeface="Cambria Math" panose="02040503050406030204" pitchFamily="18" charset="0"/>
                            <a:ea typeface="Cambria Math" panose="02040503050406030204" pitchFamily="18" charset="0"/>
                          </a:rPr>
                          <m:t>𝜃</m:t>
                        </m:r>
                      </m:sub>
                    </m:sSub>
                  </m:oMath>
                </a14:m>
                <a:r>
                  <a:rPr lang="zh-CN" altLang="en-US" sz="2400" dirty="0">
                    <a:solidFill>
                      <a:srgbClr val="070707"/>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sz="2400" i="1">
                            <a:solidFill>
                              <a:srgbClr val="070707"/>
                            </a:solidFill>
                            <a:latin typeface="Cambria Math" panose="02040503050406030204" pitchFamily="18" charset="0"/>
                            <a:ea typeface="Cambria Math" panose="02040503050406030204" pitchFamily="18" charset="0"/>
                          </a:rPr>
                        </m:ctrlPr>
                      </m:sSubPr>
                      <m:e>
                        <m:r>
                          <a:rPr lang="en-US" altLang="zh-CN" sz="2400" i="1">
                            <a:solidFill>
                              <a:srgbClr val="070707"/>
                            </a:solidFill>
                            <a:latin typeface="Cambria Math" panose="02040503050406030204" pitchFamily="18" charset="0"/>
                            <a:ea typeface="Cambria Math" panose="02040503050406030204" pitchFamily="18" charset="0"/>
                          </a:rPr>
                          <m:t>𝜑</m:t>
                        </m:r>
                      </m:e>
                      <m:sub>
                        <m:r>
                          <a:rPr lang="en-US" altLang="zh-CN" sz="2400" i="1">
                            <a:solidFill>
                              <a:srgbClr val="070707"/>
                            </a:solidFill>
                            <a:latin typeface="Cambria Math" panose="02040503050406030204" pitchFamily="18" charset="0"/>
                            <a:ea typeface="Cambria Math" panose="02040503050406030204" pitchFamily="18" charset="0"/>
                          </a:rPr>
                          <m:t>𝜂</m:t>
                        </m:r>
                      </m:sub>
                    </m:sSub>
                  </m:oMath>
                </a14:m>
                <a:r>
                  <a:rPr lang="zh-CN" altLang="en-US" sz="2400" dirty="0">
                    <a:solidFill>
                      <a:srgbClr val="070707"/>
                    </a:solidFill>
                    <a:latin typeface="微软雅黑" panose="020B0503020204020204" pitchFamily="34" charset="-122"/>
                    <a:ea typeface="微软雅黑" panose="020B0503020204020204" pitchFamily="34" charset="-122"/>
                  </a:rPr>
                  <a:t>来分开逐步迭代更新参数，解决如下</a:t>
                </a:r>
                <a:r>
                  <a:rPr lang="en-US" altLang="zh-CN" sz="2400" dirty="0">
                    <a:solidFill>
                      <a:srgbClr val="070707"/>
                    </a:solidFill>
                    <a:latin typeface="微软雅黑" panose="020B0503020204020204" pitchFamily="34" charset="-122"/>
                    <a:ea typeface="微软雅黑" panose="020B0503020204020204" pitchFamily="34" charset="-122"/>
                  </a:rPr>
                  <a:t>minmax</a:t>
                </a:r>
                <a:r>
                  <a:rPr lang="zh-CN" altLang="en-US" sz="2400" dirty="0">
                    <a:solidFill>
                      <a:srgbClr val="070707"/>
                    </a:solidFill>
                    <a:latin typeface="微软雅黑" panose="020B0503020204020204" pitchFamily="34" charset="-122"/>
                    <a:ea typeface="微软雅黑" panose="020B0503020204020204" pitchFamily="34" charset="-122"/>
                  </a:rPr>
                  <a:t>问题：</a:t>
                </a:r>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400" i="1">
                              <a:solidFill>
                                <a:srgbClr val="070707"/>
                              </a:solidFill>
                              <a:latin typeface="Cambria Math" panose="02040503050406030204" pitchFamily="18" charset="0"/>
                              <a:ea typeface="微软雅黑" panose="020B0503020204020204" pitchFamily="34" charset="-122"/>
                            </a:rPr>
                          </m:ctrlPr>
                        </m:funcPr>
                        <m:fName>
                          <m:limLow>
                            <m:limLowPr>
                              <m:ctrlPr>
                                <a:rPr lang="en-US" altLang="zh-CN" sz="2400" i="1">
                                  <a:solidFill>
                                    <a:srgbClr val="070707"/>
                                  </a:solidFill>
                                  <a:latin typeface="Cambria Math" panose="02040503050406030204" pitchFamily="18" charset="0"/>
                                  <a:ea typeface="微软雅黑" panose="020B0503020204020204" pitchFamily="34" charset="-122"/>
                                </a:rPr>
                              </m:ctrlPr>
                            </m:limLowPr>
                            <m:e>
                              <m:r>
                                <m:rPr>
                                  <m:sty m:val="p"/>
                                </m:rPr>
                                <a:rPr lang="en-US" altLang="zh-CN" sz="2400">
                                  <a:solidFill>
                                    <a:srgbClr val="070707"/>
                                  </a:solidFill>
                                  <a:latin typeface="Cambria Math" panose="02040503050406030204" pitchFamily="18" charset="0"/>
                                  <a:ea typeface="微软雅黑" panose="020B0503020204020204" pitchFamily="34" charset="-122"/>
                                </a:rPr>
                                <m:t>min</m:t>
                              </m:r>
                            </m:e>
                            <m:lim>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𝑢</m:t>
                                  </m:r>
                                </m:e>
                                <m:sub>
                                  <m:r>
                                    <a:rPr lang="en-US" altLang="zh-CN" sz="2400" b="0" i="1" smtClean="0">
                                      <a:solidFill>
                                        <a:srgbClr val="070707"/>
                                      </a:solidFill>
                                      <a:latin typeface="Cambria Math" panose="02040503050406030204" pitchFamily="18" charset="0"/>
                                      <a:ea typeface="微软雅黑" panose="020B0503020204020204" pitchFamily="34" charset="-122"/>
                                    </a:rPr>
                                    <m:t>𝜃</m:t>
                                  </m:r>
                                </m:sub>
                              </m:sSub>
                            </m:lim>
                          </m:limLow>
                        </m:fName>
                        <m:e>
                          <m:func>
                            <m:funcPr>
                              <m:ctrlPr>
                                <a:rPr lang="en-US" altLang="zh-CN" sz="2400" i="1" smtClean="0">
                                  <a:solidFill>
                                    <a:srgbClr val="070707"/>
                                  </a:solidFill>
                                  <a:latin typeface="Cambria Math" panose="02040503050406030204" pitchFamily="18" charset="0"/>
                                  <a:ea typeface="微软雅黑" panose="020B0503020204020204" pitchFamily="34" charset="-122"/>
                                </a:rPr>
                              </m:ctrlPr>
                            </m:funcPr>
                            <m:fName>
                              <m:limLow>
                                <m:limLowPr>
                                  <m:ctrlPr>
                                    <a:rPr lang="en-US" altLang="zh-CN" sz="2400" i="1" smtClean="0">
                                      <a:solidFill>
                                        <a:srgbClr val="070707"/>
                                      </a:solidFill>
                                      <a:latin typeface="Cambria Math" panose="02040503050406030204" pitchFamily="18" charset="0"/>
                                      <a:ea typeface="微软雅黑" panose="020B0503020204020204" pitchFamily="34" charset="-122"/>
                                    </a:rPr>
                                  </m:ctrlPr>
                                </m:limLowPr>
                                <m:e>
                                  <m:r>
                                    <m:rPr>
                                      <m:sty m:val="p"/>
                                    </m:rPr>
                                    <a:rPr lang="en-US" altLang="zh-CN" sz="2400" i="0" smtClean="0">
                                      <a:solidFill>
                                        <a:srgbClr val="070707"/>
                                      </a:solidFill>
                                      <a:latin typeface="Cambria Math" panose="02040503050406030204" pitchFamily="18" charset="0"/>
                                      <a:ea typeface="微软雅黑" panose="020B0503020204020204" pitchFamily="34" charset="-122"/>
                                    </a:rPr>
                                    <m:t>max</m:t>
                                  </m:r>
                                </m:e>
                                <m:lim>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𝜑</m:t>
                                      </m:r>
                                    </m:e>
                                    <m:sub>
                                      <m:r>
                                        <a:rPr lang="en-US" altLang="zh-CN" sz="2400" b="0" i="1" smtClean="0">
                                          <a:solidFill>
                                            <a:srgbClr val="070707"/>
                                          </a:solidFill>
                                          <a:latin typeface="Cambria Math" panose="02040503050406030204" pitchFamily="18" charset="0"/>
                                          <a:ea typeface="微软雅黑" panose="020B0503020204020204" pitchFamily="34" charset="-122"/>
                                        </a:rPr>
                                        <m:t>𝜂</m:t>
                                      </m:r>
                                    </m:sub>
                                  </m:sSub>
                                </m:lim>
                              </m:limLow>
                            </m:fName>
                            <m:e>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f>
                                        <m:fPr>
                                          <m:ctrlPr>
                                            <a:rPr lang="en-US" altLang="zh-CN" sz="2400" i="1">
                                              <a:solidFill>
                                                <a:srgbClr val="070707"/>
                                              </a:solidFill>
                                              <a:latin typeface="Cambria Math" panose="02040503050406030204" pitchFamily="18" charset="0"/>
                                              <a:ea typeface="微软雅黑" panose="020B0503020204020204" pitchFamily="34" charset="-122"/>
                                            </a:rPr>
                                          </m:ctrlPr>
                                        </m:fPr>
                                        <m:num>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Cambria Math" panose="02040503050406030204" pitchFamily="18" charset="0"/>
                                                </a:rPr>
                                                <m:t>ℒ</m:t>
                                              </m:r>
                                              <m:d>
                                                <m:dPr>
                                                  <m:begChr m:val="["/>
                                                  <m:endChr m:val="]"/>
                                                  <m:ctrlPr>
                                                    <a:rPr lang="en-US" altLang="zh-CN" sz="2400" i="1">
                                                      <a:solidFill>
                                                        <a:srgbClr val="070707"/>
                                                      </a:solidFill>
                                                      <a:latin typeface="Cambria Math" panose="02040503050406030204" pitchFamily="18" charset="0"/>
                                                      <a:ea typeface="Cambria Math" panose="02040503050406030204" pitchFamily="18" charset="0"/>
                                                    </a:rPr>
                                                  </m:ctrlPr>
                                                </m:dPr>
                                                <m:e>
                                                  <m:sSub>
                                                    <m:sSubPr>
                                                      <m:ctrlPr>
                                                        <a:rPr lang="en-US" altLang="zh-CN" sz="2400" b="0" i="1" smtClean="0">
                                                          <a:solidFill>
                                                            <a:srgbClr val="070707"/>
                                                          </a:solidFill>
                                                          <a:latin typeface="Cambria Math" panose="02040503050406030204" pitchFamily="18" charset="0"/>
                                                          <a:ea typeface="Cambria Math" panose="02040503050406030204" pitchFamily="18" charset="0"/>
                                                        </a:rPr>
                                                      </m:ctrlPr>
                                                    </m:sSubPr>
                                                    <m:e>
                                                      <m:r>
                                                        <a:rPr lang="en-US" altLang="zh-CN" sz="2400" i="1">
                                                          <a:solidFill>
                                                            <a:srgbClr val="070707"/>
                                                          </a:solidFill>
                                                          <a:latin typeface="Cambria Math" panose="02040503050406030204" pitchFamily="18" charset="0"/>
                                                          <a:ea typeface="Cambria Math" panose="02040503050406030204" pitchFamily="18" charset="0"/>
                                                        </a:rPr>
                                                        <m:t>𝑢</m:t>
                                                      </m:r>
                                                    </m:e>
                                                    <m:sub>
                                                      <m:r>
                                                        <a:rPr lang="en-US" altLang="zh-CN" sz="2400" b="0" i="1" smtClean="0">
                                                          <a:solidFill>
                                                            <a:srgbClr val="070707"/>
                                                          </a:solidFill>
                                                          <a:latin typeface="Cambria Math" panose="02040503050406030204" pitchFamily="18" charset="0"/>
                                                          <a:ea typeface="Cambria Math" panose="02040503050406030204" pitchFamily="18" charset="0"/>
                                                        </a:rPr>
                                                        <m:t>𝜃</m:t>
                                                      </m:r>
                                                    </m:sub>
                                                  </m:sSub>
                                                </m:e>
                                              </m:d>
                                              <m:r>
                                                <a:rPr lang="en-US" altLang="zh-CN" sz="2400" i="1">
                                                  <a:solidFill>
                                                    <a:srgbClr val="070707"/>
                                                  </a:solidFill>
                                                  <a:latin typeface="Cambria Math" panose="02040503050406030204" pitchFamily="18" charset="0"/>
                                                  <a:ea typeface="Cambria Math" panose="02040503050406030204" pitchFamily="18" charset="0"/>
                                                </a:rPr>
                                                <m:t>,</m:t>
                                              </m:r>
                                              <m:sSub>
                                                <m:sSubPr>
                                                  <m:ctrlPr>
                                                    <a:rPr lang="en-US" altLang="zh-CN" sz="2400" b="0" i="1" smtClean="0">
                                                      <a:solidFill>
                                                        <a:srgbClr val="070707"/>
                                                      </a:solidFill>
                                                      <a:latin typeface="Cambria Math" panose="02040503050406030204" pitchFamily="18" charset="0"/>
                                                      <a:ea typeface="Cambria Math" panose="02040503050406030204" pitchFamily="18" charset="0"/>
                                                    </a:rPr>
                                                  </m:ctrlPr>
                                                </m:sSubPr>
                                                <m:e>
                                                  <m:r>
                                                    <a:rPr lang="en-US" altLang="zh-CN" sz="2400" i="1">
                                                      <a:solidFill>
                                                        <a:srgbClr val="070707"/>
                                                      </a:solidFill>
                                                      <a:latin typeface="Cambria Math" panose="02040503050406030204" pitchFamily="18" charset="0"/>
                                                      <a:ea typeface="Cambria Math" panose="02040503050406030204" pitchFamily="18" charset="0"/>
                                                    </a:rPr>
                                                    <m:t>𝜑</m:t>
                                                  </m:r>
                                                </m:e>
                                                <m:sub>
                                                  <m:r>
                                                    <a:rPr lang="en-US" altLang="zh-CN" sz="2400" b="0" i="1" smtClean="0">
                                                      <a:solidFill>
                                                        <a:srgbClr val="070707"/>
                                                      </a:solidFill>
                                                      <a:latin typeface="Cambria Math" panose="02040503050406030204" pitchFamily="18" charset="0"/>
                                                      <a:ea typeface="Cambria Math" panose="02040503050406030204" pitchFamily="18" charset="0"/>
                                                    </a:rPr>
                                                    <m:t>𝜂</m:t>
                                                  </m:r>
                                                </m:sub>
                                              </m:sSub>
                                            </m:e>
                                          </m:d>
                                        </m:num>
                                        <m:den>
                                          <m:sSub>
                                            <m:sSubPr>
                                              <m:ctrlPr>
                                                <a:rPr lang="en-US" altLang="zh-CN" sz="2400" i="1">
                                                  <a:solidFill>
                                                    <a:srgbClr val="070707"/>
                                                  </a:solidFill>
                                                  <a:latin typeface="Cambria Math" panose="02040503050406030204" pitchFamily="18" charset="0"/>
                                                  <a:ea typeface="微软雅黑" panose="020B0503020204020204" pitchFamily="34" charset="-122"/>
                                                </a:rPr>
                                              </m:ctrlPr>
                                            </m:sSubPr>
                                            <m:e>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i="1">
                                                          <a:solidFill>
                                                            <a:srgbClr val="070707"/>
                                                          </a:solidFill>
                                                          <a:latin typeface="Cambria Math" panose="02040503050406030204" pitchFamily="18" charset="0"/>
                                                          <a:ea typeface="微软雅黑" panose="020B0503020204020204" pitchFamily="34" charset="-122"/>
                                                        </a:rPr>
                                                        <m:t>𝜑</m:t>
                                                      </m:r>
                                                    </m:e>
                                                    <m:sub>
                                                      <m:r>
                                                        <a:rPr lang="en-US" altLang="zh-CN" sz="2400" b="0" i="1" smtClean="0">
                                                          <a:solidFill>
                                                            <a:srgbClr val="070707"/>
                                                          </a:solidFill>
                                                          <a:latin typeface="Cambria Math" panose="02040503050406030204" pitchFamily="18" charset="0"/>
                                                          <a:ea typeface="微软雅黑" panose="020B0503020204020204" pitchFamily="34" charset="-122"/>
                                                        </a:rPr>
                                                        <m:t>𝜂</m:t>
                                                      </m:r>
                                                    </m:sub>
                                                  </m:sSub>
                                                </m:e>
                                              </m:d>
                                            </m:e>
                                            <m:sub>
                                              <m:r>
                                                <a:rPr lang="en-US" altLang="zh-CN" sz="2400" i="1">
                                                  <a:solidFill>
                                                    <a:srgbClr val="070707"/>
                                                  </a:solidFill>
                                                  <a:latin typeface="Cambria Math" panose="02040503050406030204" pitchFamily="18" charset="0"/>
                                                  <a:ea typeface="微软雅黑" panose="020B0503020204020204" pitchFamily="34" charset="-122"/>
                                                </a:rPr>
                                                <m:t>2</m:t>
                                              </m:r>
                                            </m:sub>
                                          </m:sSub>
                                        </m:den>
                                      </m:f>
                                    </m:e>
                                  </m:d>
                                </m:e>
                                <m:sup>
                                  <m:r>
                                    <a:rPr lang="en-US" altLang="zh-CN" sz="2400" b="0" i="1" smtClean="0">
                                      <a:solidFill>
                                        <a:srgbClr val="070707"/>
                                      </a:solidFill>
                                      <a:latin typeface="Cambria Math" panose="02040503050406030204" pitchFamily="18" charset="0"/>
                                      <a:ea typeface="微软雅黑" panose="020B0503020204020204" pitchFamily="34" charset="-122"/>
                                    </a:rPr>
                                    <m:t>2</m:t>
                                  </m:r>
                                </m:sup>
                              </m:sSup>
                            </m:e>
                          </m:func>
                          <m:r>
                            <a:rPr lang="en-US" altLang="zh-CN" sz="2400" b="0" i="1" smtClean="0">
                              <a:solidFill>
                                <a:srgbClr val="070707"/>
                              </a:solidFill>
                              <a:latin typeface="Cambria Math" panose="02040503050406030204" pitchFamily="18" charset="0"/>
                              <a:ea typeface="微软雅黑" panose="020B0503020204020204" pitchFamily="34" charset="-122"/>
                            </a:rPr>
                            <m:t> </m:t>
                          </m:r>
                        </m:e>
                      </m:func>
                    </m:oMath>
                  </m:oMathPara>
                </a14:m>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77999" y="864000"/>
                <a:ext cx="11600245" cy="5418278"/>
              </a:xfrm>
              <a:prstGeom prst="rect">
                <a:avLst/>
              </a:prstGeom>
              <a:blipFill rotWithShape="1">
                <a:blip r:embed="rId2"/>
                <a:stretch>
                  <a:fillRect l="-1" t="-7" r="2" b="4"/>
                </a:stretch>
              </a:blipFill>
            </p:spPr>
            <p:txBody>
              <a:bodyPr/>
              <a:lstStyle/>
              <a:p>
                <a:r>
                  <a:rPr lang="zh-CN" altLang="en-US">
                    <a:noFill/>
                  </a:rPr>
                  <a:t> </a:t>
                </a:r>
              </a:p>
            </p:txBody>
          </p:sp>
        </mc:Fallback>
      </mc:AlternateContent>
      <p:sp>
        <p:nvSpPr>
          <p:cNvPr id="5" name="文本框 4"/>
          <p:cNvSpPr txBox="1"/>
          <p:nvPr/>
        </p:nvSpPr>
        <p:spPr>
          <a:xfrm>
            <a:off x="250470" y="6343246"/>
            <a:ext cx="9917998" cy="276999"/>
          </a:xfrm>
          <a:prstGeom prst="rect">
            <a:avLst/>
          </a:prstGeom>
          <a:noFill/>
        </p:spPr>
        <p:txBody>
          <a:bodyPr wrap="squar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Y. Zang, G. Bao et al. Weak adversarial networks for high-dimensional partial differential equations. Journal of Computational Physics 411 (2020): 109409.</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学习方程解：</a:t>
            </a:r>
            <a:r>
              <a:rPr lang="en-US" altLang="zh-CN" dirty="0"/>
              <a:t>WAN</a:t>
            </a:r>
            <a:r>
              <a:rPr lang="zh-CN" altLang="en-US" dirty="0"/>
              <a:t>方法示例</a:t>
            </a:r>
          </a:p>
        </p:txBody>
      </p:sp>
      <p:pic>
        <p:nvPicPr>
          <p:cNvPr id="2" name="图片 1"/>
          <p:cNvPicPr>
            <a:picLocks noChangeAspect="1"/>
          </p:cNvPicPr>
          <p:nvPr/>
        </p:nvPicPr>
        <p:blipFill>
          <a:blip r:embed="rId2"/>
          <a:stretch>
            <a:fillRect/>
          </a:stretch>
        </p:blipFill>
        <p:spPr>
          <a:xfrm>
            <a:off x="344384" y="800044"/>
            <a:ext cx="11669390" cy="2774428"/>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827314" y="3574472"/>
                <a:ext cx="10576956" cy="2405530"/>
              </a:xfrm>
              <a:prstGeom prst="rect">
                <a:avLst/>
              </a:prstGeom>
              <a:noFill/>
            </p:spPr>
            <p:txBody>
              <a:bodyPr wrap="square" rtlCol="0">
                <a:spAutoFit/>
              </a:bodyPr>
              <a:lstStyle/>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考虑非线性椭圆方程：</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14:m>
                  <m:oMathPara xmlns:m="http://schemas.openxmlformats.org/officeDocument/2006/math">
                    <m:oMathParaPr>
                      <m:jc m:val="centerGroup"/>
                    </m:oMathParaPr>
                    <m:oMath xmlns:m="http://schemas.openxmlformats.org/officeDocument/2006/math">
                      <m:d>
                        <m:dPr>
                          <m:begChr m:val="{"/>
                          <m:endChr m:val=""/>
                          <m:ctrlPr>
                            <a:rPr lang="en-US" altLang="zh-CN" sz="2000" i="1" smtClean="0">
                              <a:solidFill>
                                <a:srgbClr val="070707"/>
                              </a:solidFill>
                              <a:latin typeface="Cambria Math" panose="02040503050406030204" pitchFamily="18" charset="0"/>
                            </a:rPr>
                          </m:ctrlPr>
                        </m:dPr>
                        <m:e>
                          <m:eqArr>
                            <m:eqArrPr>
                              <m:ctrlPr>
                                <a:rPr lang="en-US" altLang="zh-CN" sz="2000" b="0" i="1" smtClean="0">
                                  <a:solidFill>
                                    <a:srgbClr val="070707"/>
                                  </a:solidFill>
                                  <a:latin typeface="Cambria Math" panose="02040503050406030204" pitchFamily="18" charset="0"/>
                                </a:rPr>
                              </m:ctrlPr>
                            </m:eqArrPr>
                            <m:e>
                              <m:r>
                                <a:rPr lang="en-US" altLang="zh-CN" sz="2000" b="0" i="1" smtClean="0">
                                  <a:solidFill>
                                    <a:srgbClr val="070707"/>
                                  </a:solidFill>
                                  <a:latin typeface="Cambria Math" panose="02040503050406030204" pitchFamily="18" charset="0"/>
                                </a:rPr>
                                <m:t>−</m:t>
                              </m:r>
                              <m:r>
                                <m:rPr>
                                  <m:sty m:val="p"/>
                                </m:rPr>
                                <a:rPr lang="en-US" altLang="zh-CN" sz="2000" b="0" i="0"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m:t>
                              </m:r>
                              <m:d>
                                <m:dPr>
                                  <m:ctrlPr>
                                    <a:rPr lang="en-US" altLang="zh-CN" sz="2000" b="0" i="1" smtClean="0">
                                      <a:solidFill>
                                        <a:srgbClr val="070707"/>
                                      </a:solidFill>
                                      <a:latin typeface="Cambria Math" panose="02040503050406030204" pitchFamily="18" charset="0"/>
                                    </a:rPr>
                                  </m:ctrlPr>
                                </m:dPr>
                                <m:e>
                                  <m:r>
                                    <a:rPr lang="en-US" altLang="zh-CN" sz="2000" b="0" i="1" smtClean="0">
                                      <a:solidFill>
                                        <a:srgbClr val="070707"/>
                                      </a:solidFill>
                                      <a:latin typeface="Cambria Math" panose="02040503050406030204" pitchFamily="18" charset="0"/>
                                    </a:rPr>
                                    <m:t>𝑎</m:t>
                                  </m:r>
                                  <m:d>
                                    <m:dPr>
                                      <m:ctrlPr>
                                        <a:rPr lang="en-US" altLang="zh-CN" sz="2000" b="0" i="1" smtClean="0">
                                          <a:solidFill>
                                            <a:srgbClr val="070707"/>
                                          </a:solidFill>
                                          <a:latin typeface="Cambria Math" panose="02040503050406030204" pitchFamily="18" charset="0"/>
                                        </a:rPr>
                                      </m:ctrlPr>
                                    </m:dPr>
                                    <m:e>
                                      <m:r>
                                        <a:rPr lang="en-US" altLang="zh-CN" sz="2000" b="0" i="1" smtClean="0">
                                          <a:solidFill>
                                            <a:srgbClr val="070707"/>
                                          </a:solidFill>
                                          <a:latin typeface="Cambria Math" panose="02040503050406030204" pitchFamily="18" charset="0"/>
                                        </a:rPr>
                                        <m:t>𝑥</m:t>
                                      </m:r>
                                    </m:e>
                                  </m:d>
                                  <m:r>
                                    <m:rPr>
                                      <m:sty m:val="p"/>
                                    </m:rPr>
                                    <a:rPr lang="en-US" altLang="zh-CN" sz="2000" b="0" i="0"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𝑢</m:t>
                                  </m:r>
                                </m:e>
                              </m:d>
                              <m:r>
                                <a:rPr lang="en-US" altLang="zh-CN" sz="2000" b="0" i="1" smtClean="0">
                                  <a:solidFill>
                                    <a:srgbClr val="070707"/>
                                  </a:solidFill>
                                  <a:latin typeface="Cambria Math" panose="02040503050406030204" pitchFamily="18" charset="0"/>
                                </a:rPr>
                                <m:t>+</m:t>
                              </m:r>
                              <m:f>
                                <m:fPr>
                                  <m:ctrlPr>
                                    <a:rPr lang="en-US" altLang="zh-CN" sz="2000" b="0" i="1" smtClean="0">
                                      <a:solidFill>
                                        <a:srgbClr val="070707"/>
                                      </a:solidFill>
                                      <a:latin typeface="Cambria Math" panose="02040503050406030204" pitchFamily="18" charset="0"/>
                                    </a:rPr>
                                  </m:ctrlPr>
                                </m:fPr>
                                <m:num>
                                  <m:r>
                                    <a:rPr lang="en-US" altLang="zh-CN" sz="2000" b="0" i="1" smtClean="0">
                                      <a:solidFill>
                                        <a:srgbClr val="070707"/>
                                      </a:solidFill>
                                      <a:latin typeface="Cambria Math" panose="02040503050406030204" pitchFamily="18" charset="0"/>
                                    </a:rPr>
                                    <m:t>1</m:t>
                                  </m:r>
                                </m:num>
                                <m:den>
                                  <m:r>
                                    <a:rPr lang="en-US" altLang="zh-CN" sz="2000" b="0" i="1" smtClean="0">
                                      <a:solidFill>
                                        <a:srgbClr val="070707"/>
                                      </a:solidFill>
                                      <a:latin typeface="Cambria Math" panose="02040503050406030204" pitchFamily="18" charset="0"/>
                                    </a:rPr>
                                    <m:t>2</m:t>
                                  </m:r>
                                </m:den>
                              </m:f>
                              <m:sSup>
                                <m:sSupPr>
                                  <m:ctrlPr>
                                    <a:rPr lang="en-US" altLang="zh-CN" sz="2000" b="0" i="1" smtClean="0">
                                      <a:solidFill>
                                        <a:srgbClr val="070707"/>
                                      </a:solidFill>
                                      <a:latin typeface="Cambria Math" panose="02040503050406030204" pitchFamily="18" charset="0"/>
                                    </a:rPr>
                                  </m:ctrlPr>
                                </m:sSupPr>
                                <m:e>
                                  <m:d>
                                    <m:dPr>
                                      <m:begChr m:val="|"/>
                                      <m:endChr m:val="|"/>
                                      <m:ctrlPr>
                                        <a:rPr lang="en-US" altLang="zh-CN" sz="2000" b="0" i="1" smtClean="0">
                                          <a:solidFill>
                                            <a:srgbClr val="070707"/>
                                          </a:solidFill>
                                          <a:latin typeface="Cambria Math" panose="02040503050406030204" pitchFamily="18" charset="0"/>
                                        </a:rPr>
                                      </m:ctrlPr>
                                    </m:dPr>
                                    <m:e>
                                      <m:r>
                                        <m:rPr>
                                          <m:sty m:val="p"/>
                                        </m:rPr>
                                        <a:rPr lang="en-US" altLang="zh-CN" sz="2000" b="0" i="0"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𝑢</m:t>
                                      </m:r>
                                    </m:e>
                                  </m:d>
                                </m:e>
                                <m:sup>
                                  <m:r>
                                    <a:rPr lang="en-US" altLang="zh-CN" sz="2000" b="0" i="1" smtClean="0">
                                      <a:solidFill>
                                        <a:srgbClr val="070707"/>
                                      </a:solidFill>
                                      <a:latin typeface="Cambria Math" panose="02040503050406030204" pitchFamily="18" charset="0"/>
                                    </a:rPr>
                                    <m:t>2</m:t>
                                  </m:r>
                                </m:sup>
                              </m:sSup>
                              <m:r>
                                <a:rPr lang="en-US" altLang="zh-CN" sz="2000" b="0" i="1"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𝑓</m:t>
                              </m:r>
                              <m:d>
                                <m:dPr>
                                  <m:ctrlPr>
                                    <a:rPr lang="en-US" altLang="zh-CN" sz="2000" b="0" i="1" smtClean="0">
                                      <a:solidFill>
                                        <a:srgbClr val="070707"/>
                                      </a:solidFill>
                                      <a:latin typeface="Cambria Math" panose="02040503050406030204" pitchFamily="18" charset="0"/>
                                    </a:rPr>
                                  </m:ctrlPr>
                                </m:dPr>
                                <m:e>
                                  <m:r>
                                    <a:rPr lang="en-US" altLang="zh-CN" sz="2000" b="0" i="1" smtClean="0">
                                      <a:solidFill>
                                        <a:srgbClr val="070707"/>
                                      </a:solidFill>
                                      <a:latin typeface="Cambria Math" panose="02040503050406030204" pitchFamily="18" charset="0"/>
                                    </a:rPr>
                                    <m:t>𝑥</m:t>
                                  </m:r>
                                </m:e>
                              </m:d>
                              <m:r>
                                <a:rPr lang="en-US" altLang="zh-CN" sz="2000" b="0" i="1" smtClean="0">
                                  <a:solidFill>
                                    <a:srgbClr val="070707"/>
                                  </a:solidFill>
                                  <a:latin typeface="Cambria Math" panose="02040503050406030204" pitchFamily="18" charset="0"/>
                                </a:rPr>
                                <m:t>,   </m:t>
                              </m:r>
                              <m:r>
                                <a:rPr lang="en-US" altLang="zh-CN" sz="2000" b="0" i="1" smtClean="0">
                                  <a:solidFill>
                                    <a:srgbClr val="070707"/>
                                  </a:solidFill>
                                  <a:latin typeface="Cambria Math" panose="02040503050406030204" pitchFamily="18" charset="0"/>
                                </a:rPr>
                                <m:t>𝑥</m:t>
                              </m:r>
                              <m:r>
                                <a:rPr lang="en-US" altLang="zh-CN" sz="2000" b="0" i="1" smtClean="0">
                                  <a:solidFill>
                                    <a:srgbClr val="070707"/>
                                  </a:solidFill>
                                  <a:latin typeface="Cambria Math" panose="02040503050406030204" pitchFamily="18" charset="0"/>
                                </a:rPr>
                                <m:t>∈</m:t>
                              </m:r>
                              <m:r>
                                <m:rPr>
                                  <m:sty m:val="p"/>
                                </m:rPr>
                                <a:rPr lang="en-US" altLang="zh-CN" sz="2000" b="0" i="0" smtClean="0">
                                  <a:solidFill>
                                    <a:srgbClr val="070707"/>
                                  </a:solidFill>
                                  <a:latin typeface="Cambria Math" panose="02040503050406030204" pitchFamily="18" charset="0"/>
                                </a:rPr>
                                <m:t>Ω</m:t>
                              </m:r>
                              <m:r>
                                <a:rPr lang="en-US" altLang="zh-CN" sz="2000" b="0" i="1" smtClean="0">
                                  <a:solidFill>
                                    <a:srgbClr val="070707"/>
                                  </a:solidFill>
                                  <a:latin typeface="Cambria Math" panose="02040503050406030204" pitchFamily="18" charset="0"/>
                                </a:rPr>
                                <m:t>=</m:t>
                              </m:r>
                              <m:sSup>
                                <m:sSupPr>
                                  <m:ctrlPr>
                                    <a:rPr lang="en-US" altLang="zh-CN" sz="2000" b="0" i="1" smtClean="0">
                                      <a:solidFill>
                                        <a:srgbClr val="070707"/>
                                      </a:solidFill>
                                      <a:latin typeface="Cambria Math" panose="02040503050406030204" pitchFamily="18" charset="0"/>
                                    </a:rPr>
                                  </m:ctrlPr>
                                </m:sSupPr>
                                <m:e>
                                  <m:d>
                                    <m:dPr>
                                      <m:ctrlPr>
                                        <a:rPr lang="en-US" altLang="zh-CN" sz="2000" b="0" i="1" smtClean="0">
                                          <a:solidFill>
                                            <a:srgbClr val="070707"/>
                                          </a:solidFill>
                                          <a:latin typeface="Cambria Math" panose="02040503050406030204" pitchFamily="18" charset="0"/>
                                        </a:rPr>
                                      </m:ctrlPr>
                                    </m:dPr>
                                    <m:e>
                                      <m:r>
                                        <a:rPr lang="en-US" altLang="zh-CN" sz="2000" b="0" i="1" smtClean="0">
                                          <a:solidFill>
                                            <a:srgbClr val="070707"/>
                                          </a:solidFill>
                                          <a:latin typeface="Cambria Math" panose="02040503050406030204" pitchFamily="18" charset="0"/>
                                        </a:rPr>
                                        <m:t>−1,1</m:t>
                                      </m:r>
                                    </m:e>
                                  </m:d>
                                </m:e>
                                <m:sup>
                                  <m:r>
                                    <a:rPr lang="en-US" altLang="zh-CN" sz="2000" b="0" i="1" smtClean="0">
                                      <a:solidFill>
                                        <a:srgbClr val="070707"/>
                                      </a:solidFill>
                                      <a:latin typeface="Cambria Math" panose="02040503050406030204" pitchFamily="18" charset="0"/>
                                    </a:rPr>
                                    <m:t>𝑑</m:t>
                                  </m:r>
                                </m:sup>
                              </m:sSup>
                              <m:r>
                                <a:rPr lang="en-US" altLang="zh-CN" sz="2000" b="0" i="1" smtClean="0">
                                  <a:solidFill>
                                    <a:srgbClr val="070707"/>
                                  </a:solidFill>
                                  <a:latin typeface="Cambria Math" panose="02040503050406030204" pitchFamily="18" charset="0"/>
                                </a:rPr>
                                <m:t>,</m:t>
                              </m:r>
                            </m:e>
                            <m:e>
                              <m:r>
                                <a:rPr lang="en-US" altLang="zh-CN" sz="2000" b="0" i="1" smtClean="0">
                                  <a:solidFill>
                                    <a:srgbClr val="070707"/>
                                  </a:solidFill>
                                  <a:latin typeface="Cambria Math" panose="02040503050406030204" pitchFamily="18" charset="0"/>
                                </a:rPr>
                                <m:t>𝑢</m:t>
                              </m:r>
                              <m:d>
                                <m:dPr>
                                  <m:ctrlPr>
                                    <a:rPr lang="en-US" altLang="zh-CN" sz="2000" b="0" i="1" smtClean="0">
                                      <a:solidFill>
                                        <a:srgbClr val="070707"/>
                                      </a:solidFill>
                                      <a:latin typeface="Cambria Math" panose="02040503050406030204" pitchFamily="18" charset="0"/>
                                    </a:rPr>
                                  </m:ctrlPr>
                                </m:dPr>
                                <m:e>
                                  <m:r>
                                    <a:rPr lang="en-US" altLang="zh-CN" sz="2000" b="0" i="1" smtClean="0">
                                      <a:solidFill>
                                        <a:srgbClr val="070707"/>
                                      </a:solidFill>
                                      <a:latin typeface="Cambria Math" panose="02040503050406030204" pitchFamily="18" charset="0"/>
                                    </a:rPr>
                                    <m:t>𝑥</m:t>
                                  </m:r>
                                </m:e>
                              </m:d>
                              <m:r>
                                <a:rPr lang="en-US" altLang="zh-CN" sz="2000" b="0" i="1"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𝑔</m:t>
                              </m:r>
                              <m:d>
                                <m:dPr>
                                  <m:ctrlPr>
                                    <a:rPr lang="en-US" altLang="zh-CN" sz="2000" b="0" i="1" smtClean="0">
                                      <a:solidFill>
                                        <a:srgbClr val="070707"/>
                                      </a:solidFill>
                                      <a:latin typeface="Cambria Math" panose="02040503050406030204" pitchFamily="18" charset="0"/>
                                    </a:rPr>
                                  </m:ctrlPr>
                                </m:dPr>
                                <m:e>
                                  <m:r>
                                    <a:rPr lang="en-US" altLang="zh-CN" sz="2000" b="0" i="1" smtClean="0">
                                      <a:solidFill>
                                        <a:srgbClr val="070707"/>
                                      </a:solidFill>
                                      <a:latin typeface="Cambria Math" panose="02040503050406030204" pitchFamily="18" charset="0"/>
                                    </a:rPr>
                                    <m:t>𝑥</m:t>
                                  </m:r>
                                </m:e>
                              </m:d>
                              <m:r>
                                <a:rPr lang="en-US" altLang="zh-CN" sz="2000" b="0" i="1" smtClean="0">
                                  <a:solidFill>
                                    <a:srgbClr val="070707"/>
                                  </a:solidFill>
                                  <a:latin typeface="Cambria Math" panose="02040503050406030204" pitchFamily="18" charset="0"/>
                                </a:rPr>
                                <m:t>,                     </m:t>
                              </m:r>
                              <m:r>
                                <a:rPr lang="en-US" altLang="zh-CN" sz="2000" b="0" i="1" smtClean="0">
                                  <a:solidFill>
                                    <a:srgbClr val="070707"/>
                                  </a:solidFill>
                                  <a:latin typeface="Cambria Math" panose="02040503050406030204" pitchFamily="18" charset="0"/>
                                </a:rPr>
                                <m:t>𝑥</m:t>
                              </m:r>
                              <m:r>
                                <a:rPr lang="en-US" altLang="zh-CN" sz="2000" b="0" i="1"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m:t>
                              </m:r>
                              <m:r>
                                <m:rPr>
                                  <m:sty m:val="p"/>
                                </m:rPr>
                                <a:rPr lang="en-US" altLang="zh-CN" sz="2000" b="0" i="0" smtClean="0">
                                  <a:solidFill>
                                    <a:srgbClr val="070707"/>
                                  </a:solidFill>
                                  <a:latin typeface="Cambria Math" panose="02040503050406030204" pitchFamily="18" charset="0"/>
                                </a:rPr>
                                <m:t>Ω</m:t>
                              </m:r>
                            </m:e>
                          </m:eqArr>
                        </m:e>
                      </m:d>
                    </m:oMath>
                  </m:oMathPara>
                </a14:m>
                <a:endParaRPr lang="en-US" altLang="zh-CN" sz="2000" dirty="0">
                  <a:solidFill>
                    <a:srgbClr val="070707"/>
                  </a:solidFill>
                  <a:latin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其中图</a:t>
                </a:r>
                <a:r>
                  <a:rPr lang="en-US" altLang="zh-CN" sz="2000" dirty="0">
                    <a:solidFill>
                      <a:srgbClr val="070707"/>
                    </a:solidFill>
                    <a:latin typeface="微软雅黑" panose="020B0503020204020204" pitchFamily="34" charset="-122"/>
                    <a:ea typeface="微软雅黑" panose="020B0503020204020204" pitchFamily="34" charset="-122"/>
                  </a:rPr>
                  <a:t>(a)</a:t>
                </a:r>
                <a:r>
                  <a:rPr lang="zh-CN" altLang="en-US" sz="2000" dirty="0">
                    <a:solidFill>
                      <a:srgbClr val="070707"/>
                    </a:solidFill>
                    <a:latin typeface="微软雅黑" panose="020B0503020204020204" pitchFamily="34" charset="-122"/>
                    <a:ea typeface="微软雅黑" panose="020B0503020204020204" pitchFamily="34" charset="-122"/>
                  </a:rPr>
                  <a:t>左边是精确解，右边是</a:t>
                </a:r>
                <a:r>
                  <a:rPr lang="en-US" altLang="zh-CN" sz="2000" dirty="0">
                    <a:solidFill>
                      <a:srgbClr val="070707"/>
                    </a:solidFill>
                    <a:latin typeface="微软雅黑" panose="020B0503020204020204" pitchFamily="34" charset="-122"/>
                    <a:ea typeface="微软雅黑" panose="020B0503020204020204" pitchFamily="34" charset="-122"/>
                  </a:rPr>
                  <a:t>WAN</a:t>
                </a:r>
                <a:r>
                  <a:rPr lang="zh-CN" altLang="en-US" sz="2000" dirty="0">
                    <a:solidFill>
                      <a:srgbClr val="070707"/>
                    </a:solidFill>
                    <a:latin typeface="微软雅黑" panose="020B0503020204020204" pitchFamily="34" charset="-122"/>
                    <a:ea typeface="微软雅黑" panose="020B0503020204020204" pitchFamily="34" charset="-122"/>
                  </a:rPr>
                  <a:t>方法拟合解，其中</a:t>
                </a:r>
                <a14:m>
                  <m:oMath xmlns:m="http://schemas.openxmlformats.org/officeDocument/2006/math">
                    <m:r>
                      <a:rPr lang="en-US" altLang="zh-CN" sz="2000" i="1" dirty="0" smtClean="0">
                        <a:solidFill>
                          <a:srgbClr val="070707"/>
                        </a:solidFill>
                        <a:latin typeface="Cambria Math" panose="02040503050406030204" pitchFamily="18" charset="0"/>
                        <a:ea typeface="微软雅黑" panose="020B0503020204020204" pitchFamily="34" charset="-122"/>
                      </a:rPr>
                      <m:t>𝑑</m:t>
                    </m:r>
                    <m:r>
                      <a:rPr lang="en-US" altLang="zh-CN" sz="2000" i="1" dirty="0" smtClean="0">
                        <a:solidFill>
                          <a:srgbClr val="070707"/>
                        </a:solidFill>
                        <a:latin typeface="Cambria Math" panose="02040503050406030204" pitchFamily="18" charset="0"/>
                        <a:ea typeface="微软雅黑" panose="020B0503020204020204" pitchFamily="34" charset="-122"/>
                      </a:rPr>
                      <m:t>=20</m:t>
                    </m:r>
                  </m:oMath>
                </a14:m>
                <a:r>
                  <a:rPr lang="zh-CN" altLang="en-US" sz="2000" dirty="0">
                    <a:solidFill>
                      <a:srgbClr val="070707"/>
                    </a:solidFill>
                    <a:latin typeface="微软雅黑" panose="020B0503020204020204" pitchFamily="34" charset="-122"/>
                    <a:ea typeface="微软雅黑" panose="020B0503020204020204" pitchFamily="34" charset="-122"/>
                  </a:rPr>
                  <a:t>，其为</a:t>
                </a:r>
                <a14:m>
                  <m:oMath xmlns:m="http://schemas.openxmlformats.org/officeDocument/2006/math">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𝑥</m:t>
                        </m:r>
                      </m:e>
                      <m:sub>
                        <m:r>
                          <a:rPr lang="en-US" altLang="zh-CN" sz="2000" i="1">
                            <a:solidFill>
                              <a:srgbClr val="070707"/>
                            </a:solidFill>
                            <a:latin typeface="Cambria Math" panose="02040503050406030204" pitchFamily="18" charset="0"/>
                            <a:ea typeface="微软雅黑" panose="020B0503020204020204" pitchFamily="34" charset="-122"/>
                          </a:rPr>
                          <m:t>3</m:t>
                        </m:r>
                      </m:sub>
                    </m:sSub>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𝑥</m:t>
                        </m:r>
                      </m:e>
                      <m:sub>
                        <m:r>
                          <a:rPr lang="en-US" altLang="zh-CN" sz="2000" i="1">
                            <a:solidFill>
                              <a:srgbClr val="070707"/>
                            </a:solidFill>
                            <a:latin typeface="Cambria Math" panose="02040503050406030204" pitchFamily="18" charset="0"/>
                            <a:ea typeface="微软雅黑" panose="020B0503020204020204" pitchFamily="34" charset="-122"/>
                          </a:rPr>
                          <m:t>20</m:t>
                        </m:r>
                      </m:sub>
                    </m:sSub>
                    <m:r>
                      <a:rPr lang="en-US" altLang="zh-CN" sz="2000" i="1">
                        <a:solidFill>
                          <a:srgbClr val="070707"/>
                        </a:solidFill>
                        <a:latin typeface="Cambria Math" panose="02040503050406030204" pitchFamily="18" charset="0"/>
                        <a:ea typeface="微软雅黑" panose="020B0503020204020204" pitchFamily="34" charset="-122"/>
                      </a:rPr>
                      <m:t> </m:t>
                    </m:r>
                    <m:r>
                      <a:rPr lang="en-US" altLang="zh-CN" sz="2000" b="0" i="1" smtClean="0">
                        <a:solidFill>
                          <a:srgbClr val="070707"/>
                        </a:solidFill>
                        <a:latin typeface="Cambria Math" panose="02040503050406030204" pitchFamily="18" charset="0"/>
                        <a:ea typeface="微软雅黑" panose="020B0503020204020204" pitchFamily="34" charset="-122"/>
                      </a:rPr>
                      <m:t>=0</m:t>
                    </m:r>
                  </m:oMath>
                </a14:m>
                <a:r>
                  <a:rPr lang="zh-CN" altLang="en-US" sz="2000" dirty="0">
                    <a:solidFill>
                      <a:srgbClr val="070707"/>
                    </a:solidFill>
                    <a:latin typeface="微软雅黑" panose="020B0503020204020204" pitchFamily="34" charset="-122"/>
                    <a:ea typeface="微软雅黑" panose="020B0503020204020204" pitchFamily="34" charset="-122"/>
                  </a:rPr>
                  <a:t>的切片；图</a:t>
                </a:r>
                <a:r>
                  <a:rPr lang="en-US" altLang="zh-CN" sz="2000" dirty="0">
                    <a:solidFill>
                      <a:srgbClr val="070707"/>
                    </a:solidFill>
                    <a:latin typeface="微软雅黑" panose="020B0503020204020204" pitchFamily="34" charset="-122"/>
                    <a:ea typeface="微软雅黑" panose="020B0503020204020204" pitchFamily="34" charset="-122"/>
                  </a:rPr>
                  <a:t>(b)</a:t>
                </a:r>
                <a:r>
                  <a:rPr lang="zh-CN" altLang="en-US" sz="2000" dirty="0">
                    <a:solidFill>
                      <a:srgbClr val="070707"/>
                    </a:solidFill>
                    <a:latin typeface="微软雅黑" panose="020B0503020204020204" pitchFamily="34" charset="-122"/>
                    <a:ea typeface="微软雅黑" panose="020B0503020204020204" pitchFamily="34" charset="-122"/>
                  </a:rPr>
                  <a:t>为两者之间的绝对误差，图</a:t>
                </a:r>
                <a:r>
                  <a:rPr lang="en-US" altLang="zh-CN" sz="2000" dirty="0">
                    <a:solidFill>
                      <a:srgbClr val="070707"/>
                    </a:solidFill>
                    <a:latin typeface="微软雅黑" panose="020B0503020204020204" pitchFamily="34" charset="-122"/>
                    <a:ea typeface="微软雅黑" panose="020B0503020204020204" pitchFamily="34" charset="-122"/>
                  </a:rPr>
                  <a:t>(c)</a:t>
                </a:r>
                <a:r>
                  <a:rPr lang="zh-CN" altLang="en-US" sz="2000" dirty="0">
                    <a:solidFill>
                      <a:srgbClr val="070707"/>
                    </a:solidFill>
                    <a:latin typeface="微软雅黑" panose="020B0503020204020204" pitchFamily="34" charset="-122"/>
                    <a:ea typeface="微软雅黑" panose="020B0503020204020204" pitchFamily="34" charset="-122"/>
                  </a:rPr>
                  <a:t>是不同维度设定下的相对误差随着迭代变化的曲线图。 </a:t>
                </a:r>
              </a:p>
            </p:txBody>
          </p:sp>
        </mc:Choice>
        <mc:Fallback xmlns="">
          <p:sp>
            <p:nvSpPr>
              <p:cNvPr id="5" name="文本框 4"/>
              <p:cNvSpPr txBox="1">
                <a:spLocks noRot="1" noChangeAspect="1" noMove="1" noResize="1" noEditPoints="1" noAdjustHandles="1" noChangeArrowheads="1" noChangeShapeType="1" noTextEdit="1"/>
              </p:cNvSpPr>
              <p:nvPr/>
            </p:nvSpPr>
            <p:spPr>
              <a:xfrm>
                <a:off x="827314" y="3574472"/>
                <a:ext cx="10576956" cy="2405530"/>
              </a:xfrm>
              <a:prstGeom prst="rect">
                <a:avLst/>
              </a:prstGeom>
              <a:blipFill rotWithShape="1">
                <a:blip r:embed="rId3"/>
                <a:stretch>
                  <a:fillRect l="-5" t="-2" r="-471" b="9"/>
                </a:stretch>
              </a:blipFill>
            </p:spPr>
            <p:txBody>
              <a:bodyPr/>
              <a:lstStyle/>
              <a:p>
                <a:r>
                  <a:rPr lang="zh-CN" altLang="en-US">
                    <a:noFill/>
                  </a:rPr>
                  <a:t> </a:t>
                </a:r>
              </a:p>
            </p:txBody>
          </p:sp>
        </mc:Fallback>
      </mc:AlternateContent>
      <p:sp>
        <p:nvSpPr>
          <p:cNvPr id="6" name="文本框 5"/>
          <p:cNvSpPr txBox="1"/>
          <p:nvPr/>
        </p:nvSpPr>
        <p:spPr>
          <a:xfrm>
            <a:off x="250470" y="6343246"/>
            <a:ext cx="9917998" cy="276999"/>
          </a:xfrm>
          <a:prstGeom prst="rect">
            <a:avLst/>
          </a:prstGeom>
          <a:noFill/>
        </p:spPr>
        <p:txBody>
          <a:bodyPr wrap="squar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Y. Zang, G. Bao et al. Weak adversarial networks for high-dimensional partial differential equations. Journal of Computational Physics 411 (2020): 109409.</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BC4B5-88B2-C4E7-F41B-E14709728BD1}"/>
              </a:ext>
            </a:extLst>
          </p:cNvPr>
          <p:cNvSpPr>
            <a:spLocks noGrp="1"/>
          </p:cNvSpPr>
          <p:nvPr>
            <p:ph type="title"/>
          </p:nvPr>
        </p:nvSpPr>
        <p:spPr>
          <a:xfrm>
            <a:off x="381242" y="2749550"/>
            <a:ext cx="11429516" cy="761979"/>
          </a:xfrm>
        </p:spPr>
        <p:txBody>
          <a:bodyPr/>
          <a:lstStyle/>
          <a:p>
            <a:pPr algn="ctr"/>
            <a:r>
              <a:rPr lang="zh-CN" altLang="en-US" dirty="0"/>
              <a:t>讨论：参数化解有什么好处和不好的地方</a:t>
            </a:r>
          </a:p>
        </p:txBody>
      </p:sp>
    </p:spTree>
    <p:extLst>
      <p:ext uri="{BB962C8B-B14F-4D97-AF65-F5344CB8AC3E}">
        <p14:creationId xmlns:p14="http://schemas.microsoft.com/office/powerpoint/2010/main" val="397991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35" y="144826"/>
            <a:ext cx="2576687" cy="337358"/>
          </a:xfrm>
        </p:spPr>
        <p:txBody>
          <a:bodyPr/>
          <a:lstStyle/>
          <a:p>
            <a:r>
              <a:rPr lang="zh-CN" altLang="en-US" sz="2800"/>
              <a:t>目录</a:t>
            </a:r>
          </a:p>
        </p:txBody>
      </p:sp>
      <p:sp>
        <p:nvSpPr>
          <p:cNvPr id="3" name="文本框 2"/>
          <p:cNvSpPr txBox="1"/>
          <p:nvPr/>
        </p:nvSpPr>
        <p:spPr>
          <a:xfrm>
            <a:off x="3855154" y="2068697"/>
            <a:ext cx="4136069" cy="523220"/>
          </a:xfrm>
          <a:prstGeom prst="rect">
            <a:avLst/>
          </a:prstGeom>
          <a:noFill/>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二、神经网络学习方程解</a:t>
            </a:r>
            <a:endParaRPr lang="en-US" altLang="zh-CN" sz="2800" b="1" dirty="0">
              <a:solidFill>
                <a:srgbClr val="7F7F7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55154" y="2773419"/>
            <a:ext cx="413446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三、神经网络学习解算子</a:t>
            </a:r>
          </a:p>
        </p:txBody>
      </p:sp>
      <p:sp>
        <p:nvSpPr>
          <p:cNvPr id="5" name="文本框 4"/>
          <p:cNvSpPr txBox="1"/>
          <p:nvPr/>
        </p:nvSpPr>
        <p:spPr>
          <a:xfrm>
            <a:off x="3855154" y="3484209"/>
            <a:ext cx="2339102" cy="523220"/>
          </a:xfrm>
          <a:prstGeom prst="rect">
            <a:avLst/>
          </a:prstGeom>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四、误差分析</a:t>
            </a:r>
          </a:p>
        </p:txBody>
      </p:sp>
      <p:sp>
        <p:nvSpPr>
          <p:cNvPr id="8" name="文本框 7"/>
          <p:cNvSpPr txBox="1"/>
          <p:nvPr/>
        </p:nvSpPr>
        <p:spPr>
          <a:xfrm>
            <a:off x="3855154" y="4194999"/>
            <a:ext cx="2698175" cy="523220"/>
          </a:xfrm>
          <a:prstGeom prst="rect">
            <a:avLst/>
          </a:prstGeom>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五、应用与拓展</a:t>
            </a:r>
          </a:p>
        </p:txBody>
      </p:sp>
      <p:sp>
        <p:nvSpPr>
          <p:cNvPr id="7" name="文本框 6"/>
          <p:cNvSpPr txBox="1"/>
          <p:nvPr/>
        </p:nvSpPr>
        <p:spPr>
          <a:xfrm>
            <a:off x="3855154" y="1369204"/>
            <a:ext cx="1620957" cy="523220"/>
          </a:xfrm>
          <a:prstGeom prst="rect">
            <a:avLst/>
          </a:prstGeom>
          <a:noFill/>
        </p:spPr>
        <p:txBody>
          <a:bodyPr wrap="none" rtlCol="0">
            <a:spAutoFit/>
          </a:bodyPr>
          <a:lstStyle/>
          <a:p>
            <a:r>
              <a:rPr lang="zh-CN" altLang="en-US" sz="2800" b="1" dirty="0">
                <a:solidFill>
                  <a:srgbClr val="7F7F7F"/>
                </a:solidFill>
                <a:latin typeface="微软雅黑" panose="020B0503020204020204" pitchFamily="34" charset="-122"/>
                <a:ea typeface="微软雅黑" panose="020B0503020204020204" pitchFamily="34" charset="-122"/>
              </a:rPr>
              <a:t>一、介绍</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学习解算子：问题背景</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3148C95-DA33-6FC6-995C-F0E36B7E64F6}"/>
                  </a:ext>
                </a:extLst>
              </p:cNvPr>
              <p:cNvSpPr txBox="1"/>
              <p:nvPr/>
            </p:nvSpPr>
            <p:spPr>
              <a:xfrm>
                <a:off x="457200" y="1212850"/>
                <a:ext cx="5816600" cy="3457741"/>
              </a:xfrm>
              <a:prstGeom prst="rect">
                <a:avLst/>
              </a:prstGeom>
              <a:noFill/>
            </p:spPr>
            <p:txBody>
              <a:bodyPr wrap="square" rtlCol="0">
                <a:spAutoFit/>
              </a:bodyPr>
              <a:lstStyle/>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求解椭圆方程：</a:t>
                </a:r>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left"/>
                    </m:oMathParaPr>
                    <m:oMath xmlns:m="http://schemas.openxmlformats.org/officeDocument/2006/math">
                      <m:d>
                        <m:dPr>
                          <m:begChr m:val="{"/>
                          <m:endChr m:val=""/>
                          <m:ctrlPr>
                            <a:rPr lang="en-US" altLang="zh-CN" sz="2400" i="1" smtClean="0">
                              <a:solidFill>
                                <a:srgbClr val="070707"/>
                              </a:solidFill>
                              <a:latin typeface="Cambria Math" panose="02040503050406030204" pitchFamily="18" charset="0"/>
                              <a:ea typeface="微软雅黑" panose="020B0503020204020204" pitchFamily="34" charset="-122"/>
                            </a:rPr>
                          </m:ctrlPr>
                        </m:dPr>
                        <m:e>
                          <m:eqArr>
                            <m:eqArrPr>
                              <m:ctrlPr>
                                <a:rPr lang="en-US" altLang="zh-CN" sz="2400" b="0" i="1" smtClean="0">
                                  <a:solidFill>
                                    <a:srgbClr val="070707"/>
                                  </a:solidFill>
                                  <a:latin typeface="Cambria Math" panose="02040503050406030204" pitchFamily="18" charset="0"/>
                                  <a:ea typeface="微软雅黑" panose="020B0503020204020204" pitchFamily="34" charset="-122"/>
                                </a:rPr>
                              </m:ctrlPr>
                            </m:eqArrPr>
                            <m:e>
                              <m:r>
                                <m:rPr>
                                  <m:sty m:val="p"/>
                                </m:rPr>
                                <a:rPr lang="en-US" altLang="zh-CN" sz="2400" b="0" i="0"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1" i="1" smtClean="0">
                                  <a:solidFill>
                                    <a:srgbClr val="FF0000"/>
                                  </a:solidFill>
                                  <a:latin typeface="Cambria Math" panose="02040503050406030204" pitchFamily="18" charset="0"/>
                                  <a:ea typeface="微软雅黑" panose="020B0503020204020204" pitchFamily="34" charset="-122"/>
                                </a:rPr>
                                <m:t>𝒂</m:t>
                              </m:r>
                              <m:d>
                                <m:dPr>
                                  <m:ctrlPr>
                                    <a:rPr lang="en-US" altLang="zh-CN" sz="2400" b="1" i="1" smtClean="0">
                                      <a:solidFill>
                                        <a:srgbClr val="FF0000"/>
                                      </a:solidFill>
                                      <a:latin typeface="Cambria Math" panose="02040503050406030204" pitchFamily="18" charset="0"/>
                                      <a:ea typeface="微软雅黑" panose="020B0503020204020204" pitchFamily="34" charset="-122"/>
                                    </a:rPr>
                                  </m:ctrlPr>
                                </m:dPr>
                                <m:e>
                                  <m:r>
                                    <a:rPr lang="en-US" altLang="zh-CN" sz="2400" b="1" i="1" smtClean="0">
                                      <a:solidFill>
                                        <a:srgbClr val="FF0000"/>
                                      </a:solidFill>
                                      <a:latin typeface="Cambria Math" panose="02040503050406030204" pitchFamily="18" charset="0"/>
                                      <a:ea typeface="微软雅黑" panose="020B0503020204020204" pitchFamily="34" charset="-122"/>
                                    </a:rPr>
                                    <m:t>𝒙</m:t>
                                  </m:r>
                                </m:e>
                              </m:d>
                              <m:r>
                                <m:rPr>
                                  <m:sty m:val="p"/>
                                </m:rPr>
                                <a:rPr lang="en-US" altLang="zh-CN" sz="2400" b="0" i="0"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𝑢</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𝑥</m:t>
                                  </m:r>
                                </m:e>
                              </m:d>
                              <m:r>
                                <a:rPr lang="en-US" altLang="zh-CN" sz="2400" i="1">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=0,</m:t>
                              </m:r>
                              <m:r>
                                <a:rPr lang="en-US" altLang="zh-CN" sz="2400" b="0" i="1" smtClean="0">
                                  <a:solidFill>
                                    <a:srgbClr val="070707"/>
                                  </a:solidFill>
                                  <a:latin typeface="Cambria Math" panose="02040503050406030204" pitchFamily="18" charset="0"/>
                                  <a:ea typeface="微软雅黑" panose="020B0503020204020204" pitchFamily="34" charset="-122"/>
                                </a:rPr>
                                <m:t>𝑥</m:t>
                              </m:r>
                              <m:r>
                                <a:rPr lang="en-US" altLang="zh-CN" sz="24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400" b="0" i="0" smtClean="0">
                                  <a:solidFill>
                                    <a:srgbClr val="070707"/>
                                  </a:solidFill>
                                  <a:latin typeface="Cambria Math" panose="02040503050406030204" pitchFamily="18" charset="0"/>
                                  <a:ea typeface="微软雅黑" panose="020B0503020204020204" pitchFamily="34" charset="-122"/>
                                </a:rPr>
                                <m:t>Ω</m:t>
                              </m:r>
                              <m:r>
                                <a:rPr lang="en-US" altLang="zh-CN" sz="2400" b="0" i="0" smtClean="0">
                                  <a:solidFill>
                                    <a:srgbClr val="070707"/>
                                  </a:solidFill>
                                  <a:latin typeface="Cambria Math" panose="02040503050406030204" pitchFamily="18" charset="0"/>
                                  <a:ea typeface="微软雅黑" panose="020B0503020204020204" pitchFamily="34" charset="-122"/>
                                </a:rPr>
                                <m:t>,</m:t>
                              </m:r>
                            </m:e>
                            <m:e>
                              <m:r>
                                <a:rPr lang="en-US" altLang="zh-CN" sz="2400" b="0" i="1" smtClean="0">
                                  <a:solidFill>
                                    <a:srgbClr val="070707"/>
                                  </a:solidFill>
                                  <a:latin typeface="Cambria Math" panose="02040503050406030204" pitchFamily="18" charset="0"/>
                                  <a:ea typeface="微软雅黑" panose="020B0503020204020204" pitchFamily="34" charset="-122"/>
                                </a:rPr>
                                <m:t>𝑢</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𝑥</m:t>
                                  </m:r>
                                </m:e>
                              </m:d>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𝑢</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𝑟</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𝜃</m:t>
                                  </m:r>
                                </m:e>
                              </m:d>
                              <m:r>
                                <a:rPr lang="en-US" altLang="zh-CN" sz="2400" b="0" i="1" smtClean="0">
                                  <a:solidFill>
                                    <a:srgbClr val="070707"/>
                                  </a:solidFill>
                                  <a:latin typeface="Cambria Math" panose="02040503050406030204" pitchFamily="18" charset="0"/>
                                  <a:ea typeface="微软雅黑" panose="020B0503020204020204" pitchFamily="34" charset="-122"/>
                                </a:rPr>
                                <m:t>=</m:t>
                              </m:r>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r>
                                    <a:rPr lang="en-US" altLang="zh-CN" sz="2400" b="0" i="1" smtClean="0">
                                      <a:solidFill>
                                        <a:srgbClr val="070707"/>
                                      </a:solidFill>
                                      <a:latin typeface="Cambria Math" panose="02040503050406030204" pitchFamily="18" charset="0"/>
                                      <a:ea typeface="微软雅黑" panose="020B0503020204020204" pitchFamily="34" charset="-122"/>
                                    </a:rPr>
                                    <m:t>𝑟</m:t>
                                  </m:r>
                                </m:e>
                                <m:sup>
                                  <m:f>
                                    <m:fPr>
                                      <m:ctrlPr>
                                        <a:rPr lang="en-US" altLang="zh-CN" sz="2400" b="0" i="1" smtClean="0">
                                          <a:solidFill>
                                            <a:srgbClr val="070707"/>
                                          </a:solidFill>
                                          <a:latin typeface="Cambria Math" panose="02040503050406030204" pitchFamily="18" charset="0"/>
                                          <a:ea typeface="微软雅黑" panose="020B0503020204020204" pitchFamily="34" charset="-122"/>
                                        </a:rPr>
                                      </m:ctrlPr>
                                    </m:fPr>
                                    <m:num>
                                      <m:r>
                                        <a:rPr lang="en-US" altLang="zh-CN" sz="2400" b="0" i="1" smtClean="0">
                                          <a:solidFill>
                                            <a:srgbClr val="070707"/>
                                          </a:solidFill>
                                          <a:latin typeface="Cambria Math" panose="02040503050406030204" pitchFamily="18" charset="0"/>
                                          <a:ea typeface="微软雅黑" panose="020B0503020204020204" pitchFamily="34" charset="-122"/>
                                        </a:rPr>
                                        <m:t>1</m:t>
                                      </m:r>
                                    </m:num>
                                    <m:den>
                                      <m:r>
                                        <a:rPr lang="en-US" altLang="zh-CN" sz="2400" b="0" i="1" smtClean="0">
                                          <a:solidFill>
                                            <a:srgbClr val="070707"/>
                                          </a:solidFill>
                                          <a:latin typeface="Cambria Math" panose="02040503050406030204" pitchFamily="18" charset="0"/>
                                          <a:ea typeface="微软雅黑" panose="020B0503020204020204" pitchFamily="34" charset="-122"/>
                                        </a:rPr>
                                        <m:t>2</m:t>
                                      </m:r>
                                    </m:den>
                                  </m:f>
                                </m:sup>
                              </m:sSup>
                              <m:func>
                                <m:funcPr>
                                  <m:ctrlPr>
                                    <a:rPr lang="en-US" altLang="zh-CN" sz="2400" b="0" i="1" smtClean="0">
                                      <a:solidFill>
                                        <a:srgbClr val="070707"/>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70707"/>
                                      </a:solidFill>
                                      <a:latin typeface="Cambria Math" panose="02040503050406030204" pitchFamily="18" charset="0"/>
                                      <a:ea typeface="微软雅黑" panose="020B0503020204020204" pitchFamily="34" charset="-122"/>
                                    </a:rPr>
                                    <m:t>sin</m:t>
                                  </m:r>
                                </m:fName>
                                <m:e>
                                  <m:f>
                                    <m:fPr>
                                      <m:ctrlPr>
                                        <a:rPr lang="en-US" altLang="zh-CN" sz="2400" b="0" i="1" smtClean="0">
                                          <a:solidFill>
                                            <a:srgbClr val="070707"/>
                                          </a:solidFill>
                                          <a:latin typeface="Cambria Math" panose="02040503050406030204" pitchFamily="18" charset="0"/>
                                          <a:ea typeface="微软雅黑" panose="020B0503020204020204" pitchFamily="34" charset="-122"/>
                                        </a:rPr>
                                      </m:ctrlPr>
                                    </m:fPr>
                                    <m:num>
                                      <m:r>
                                        <a:rPr lang="en-US" altLang="zh-CN" sz="2400" b="0" i="1" smtClean="0">
                                          <a:solidFill>
                                            <a:srgbClr val="070707"/>
                                          </a:solidFill>
                                          <a:latin typeface="Cambria Math" panose="02040503050406030204" pitchFamily="18" charset="0"/>
                                          <a:ea typeface="微软雅黑" panose="020B0503020204020204" pitchFamily="34" charset="-122"/>
                                        </a:rPr>
                                        <m:t>𝜃</m:t>
                                      </m:r>
                                    </m:num>
                                    <m:den>
                                      <m:r>
                                        <a:rPr lang="en-US" altLang="zh-CN" sz="2400" b="0" i="1" smtClean="0">
                                          <a:solidFill>
                                            <a:srgbClr val="070707"/>
                                          </a:solidFill>
                                          <a:latin typeface="Cambria Math" panose="02040503050406030204" pitchFamily="18" charset="0"/>
                                          <a:ea typeface="微软雅黑" panose="020B0503020204020204" pitchFamily="34" charset="-122"/>
                                        </a:rPr>
                                        <m:t>2</m:t>
                                      </m:r>
                                    </m:den>
                                  </m:f>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𝑥</m:t>
                                  </m:r>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400" b="0" i="0" smtClean="0">
                                      <a:solidFill>
                                        <a:srgbClr val="070707"/>
                                      </a:solidFill>
                                      <a:latin typeface="Cambria Math" panose="02040503050406030204" pitchFamily="18" charset="0"/>
                                      <a:ea typeface="微软雅黑" panose="020B0503020204020204" pitchFamily="34" charset="-122"/>
                                    </a:rPr>
                                    <m:t>Ω</m:t>
                                  </m:r>
                                  <m:r>
                                    <a:rPr lang="en-US" altLang="zh-CN" sz="2400" b="0" i="0" smtClean="0">
                                      <a:solidFill>
                                        <a:srgbClr val="070707"/>
                                      </a:solidFill>
                                      <a:latin typeface="Cambria Math" panose="02040503050406030204" pitchFamily="18" charset="0"/>
                                      <a:ea typeface="微软雅黑" panose="020B0503020204020204" pitchFamily="34" charset="-122"/>
                                    </a:rPr>
                                    <m:t>.</m:t>
                                  </m:r>
                                </m:e>
                              </m:func>
                            </m:e>
                          </m:eqArr>
                        </m:e>
                      </m:d>
                    </m:oMath>
                  </m:oMathPara>
                </a14:m>
                <a:endParaRPr lang="en-US" altLang="zh-CN" sz="2400" dirty="0">
                  <a:solidFill>
                    <a:srgbClr val="070707"/>
                  </a:solidFill>
                  <a:latin typeface="微软雅黑" panose="020B0503020204020204" pitchFamily="34" charset="-122"/>
                  <a:ea typeface="微软雅黑" panose="020B0503020204020204" pitchFamily="34" charset="-122"/>
                </a:endParaRPr>
              </a:p>
              <a:p>
                <a:pPr algn="l">
                  <a:lnSpc>
                    <a:spcPct val="150000"/>
                  </a:lnSpc>
                </a:pPr>
                <a:endParaRPr lang="en-US" altLang="zh-CN" sz="240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其中</a:t>
                </a:r>
                <a14:m>
                  <m:oMath xmlns:m="http://schemas.openxmlformats.org/officeDocument/2006/math">
                    <m:r>
                      <m:rPr>
                        <m:sty m:val="p"/>
                      </m:rPr>
                      <a:rPr lang="en-US" altLang="zh-CN" sz="2400" b="0" i="0" smtClean="0">
                        <a:solidFill>
                          <a:srgbClr val="070707"/>
                        </a:solidFill>
                        <a:latin typeface="Cambria Math" panose="02040503050406030204" pitchFamily="18" charset="0"/>
                        <a:ea typeface="微软雅黑" panose="020B0503020204020204" pitchFamily="34" charset="-122"/>
                      </a:rPr>
                      <m:t>Ω</m:t>
                    </m:r>
                    <m:r>
                      <a:rPr lang="en-US" altLang="zh-CN" sz="2400" b="0" i="1" smtClean="0">
                        <a:solidFill>
                          <a:srgbClr val="070707"/>
                        </a:solidFill>
                        <a:latin typeface="Cambria Math" panose="02040503050406030204" pitchFamily="18" charset="0"/>
                        <a:ea typeface="微软雅黑" panose="020B0503020204020204" pitchFamily="34" charset="-122"/>
                      </a:rPr>
                      <m:t>=</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−1 ,1</m:t>
                        </m:r>
                      </m:e>
                    </m:d>
                    <m:r>
                      <a:rPr lang="en-US" altLang="zh-CN" sz="2400" b="0" i="1" smtClean="0">
                        <a:solidFill>
                          <a:srgbClr val="070707"/>
                        </a:solidFill>
                        <a:latin typeface="Cambria Math" panose="02040503050406030204" pitchFamily="18" charset="0"/>
                        <a:ea typeface="微软雅黑" panose="020B0503020204020204" pitchFamily="34" charset="-122"/>
                      </a:rPr>
                      <m:t>×</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−1,1</m:t>
                        </m:r>
                      </m:e>
                    </m:d>
                    <m:r>
                      <a:rPr lang="en-US" altLang="zh-CN" sz="2400" b="0" i="1" smtClean="0">
                        <a:solidFill>
                          <a:srgbClr val="070707"/>
                        </a:solidFill>
                        <a:latin typeface="Cambria Math" panose="02040503050406030204" pitchFamily="18" charset="0"/>
                        <a:ea typeface="微软雅黑" panose="020B0503020204020204" pitchFamily="34" charset="-122"/>
                      </a:rPr>
                      <m:t>\</m:t>
                    </m:r>
                    <m:d>
                      <m:dPr>
                        <m:begChr m:val="["/>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0,1</m:t>
                        </m:r>
                      </m:e>
                    </m:d>
                    <m:r>
                      <a:rPr lang="en-US" altLang="zh-CN" sz="2400" b="0" i="1" smtClean="0">
                        <a:solidFill>
                          <a:srgbClr val="070707"/>
                        </a:solidFill>
                        <a:latin typeface="Cambria Math" panose="02040503050406030204" pitchFamily="18" charset="0"/>
                        <a:ea typeface="微软雅黑" panose="020B0503020204020204" pitchFamily="34" charset="-122"/>
                      </a:rPr>
                      <m:t>×</m:t>
                    </m:r>
                    <m:d>
                      <m:dPr>
                        <m:begChr m:val="{"/>
                        <m:endChr m:val="}"/>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0</m:t>
                        </m:r>
                      </m:e>
                    </m:d>
                    <m:r>
                      <a:rPr lang="en-US" altLang="zh-CN" sz="2400" b="0" i="1" smtClean="0">
                        <a:solidFill>
                          <a:srgbClr val="070707"/>
                        </a:solidFill>
                        <a:latin typeface="Cambria Math" panose="02040503050406030204" pitchFamily="18" charset="0"/>
                        <a:ea typeface="微软雅黑" panose="020B0503020204020204" pitchFamily="34" charset="-122"/>
                      </a:rPr>
                      <m:t> </m:t>
                    </m:r>
                  </m:oMath>
                </a14:m>
                <a:r>
                  <a:rPr lang="zh-CN" altLang="en-US" sz="2400" dirty="0">
                    <a:solidFill>
                      <a:srgbClr val="070707"/>
                    </a:solidFill>
                    <a:latin typeface="微软雅黑" panose="020B0503020204020204" pitchFamily="34" charset="-122"/>
                    <a:ea typeface="微软雅黑" panose="020B0503020204020204" pitchFamily="34" charset="-122"/>
                  </a:rPr>
                  <a:t>。</a:t>
                </a:r>
              </a:p>
            </p:txBody>
          </p:sp>
        </mc:Choice>
        <mc:Fallback xmlns="">
          <p:sp>
            <p:nvSpPr>
              <p:cNvPr id="2" name="文本框 1">
                <a:extLst>
                  <a:ext uri="{FF2B5EF4-FFF2-40B4-BE49-F238E27FC236}">
                    <a16:creationId xmlns:a16="http://schemas.microsoft.com/office/drawing/2014/main" id="{D3148C95-DA33-6FC6-995C-F0E36B7E64F6}"/>
                  </a:ext>
                </a:extLst>
              </p:cNvPr>
              <p:cNvSpPr txBox="1">
                <a:spLocks noRot="1" noChangeAspect="1" noMove="1" noResize="1" noEditPoints="1" noAdjustHandles="1" noChangeArrowheads="1" noChangeShapeType="1" noTextEdit="1"/>
              </p:cNvSpPr>
              <p:nvPr/>
            </p:nvSpPr>
            <p:spPr>
              <a:xfrm>
                <a:off x="457200" y="1212850"/>
                <a:ext cx="5816600" cy="3457741"/>
              </a:xfrm>
              <a:prstGeom prst="rect">
                <a:avLst/>
              </a:prstGeom>
              <a:blipFill>
                <a:blip r:embed="rId2"/>
                <a:stretch>
                  <a:fillRect l="-1572" b="-31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80EA379-F292-E4D2-B44A-F3FAC4BBB122}"/>
                  </a:ext>
                </a:extLst>
              </p:cNvPr>
              <p:cNvSpPr txBox="1"/>
              <p:nvPr/>
            </p:nvSpPr>
            <p:spPr>
              <a:xfrm>
                <a:off x="5999480" y="1402080"/>
                <a:ext cx="5979160" cy="1384995"/>
              </a:xfrm>
              <a:prstGeom prst="rect">
                <a:avLst/>
              </a:prstGeom>
              <a:noFill/>
            </p:spPr>
            <p:txBody>
              <a:bodyPr wrap="square" rtlCol="0">
                <a:spAutoFit/>
              </a:bodyPr>
              <a:lstStyle/>
              <a:p>
                <a:pPr algn="l"/>
                <a:r>
                  <a:rPr lang="zh-CN" altLang="en-US" sz="2800" dirty="0">
                    <a:solidFill>
                      <a:schemeClr val="tx2"/>
                    </a:solidFill>
                  </a:rPr>
                  <a:t>如果</a:t>
                </a:r>
                <a14:m>
                  <m:oMath xmlns:m="http://schemas.openxmlformats.org/officeDocument/2006/math">
                    <m:r>
                      <a:rPr lang="en-US" altLang="zh-CN" sz="2800" b="0" i="1" smtClean="0">
                        <a:solidFill>
                          <a:schemeClr val="tx2"/>
                        </a:solidFill>
                        <a:latin typeface="Cambria Math" panose="02040503050406030204" pitchFamily="18" charset="0"/>
                      </a:rPr>
                      <m:t>𝑎</m:t>
                    </m:r>
                    <m:r>
                      <a:rPr lang="en-US" altLang="zh-CN" sz="2800" b="0" i="1" smtClean="0">
                        <a:solidFill>
                          <a:schemeClr val="tx2"/>
                        </a:solidFill>
                        <a:latin typeface="Cambria Math" panose="02040503050406030204" pitchFamily="18" charset="0"/>
                      </a:rPr>
                      <m:t>(</m:t>
                    </m:r>
                    <m:r>
                      <a:rPr lang="en-US" altLang="zh-CN" sz="2800" b="0" i="1" smtClean="0">
                        <a:solidFill>
                          <a:schemeClr val="tx2"/>
                        </a:solidFill>
                        <a:latin typeface="Cambria Math" panose="02040503050406030204" pitchFamily="18" charset="0"/>
                      </a:rPr>
                      <m:t>𝑥</m:t>
                    </m:r>
                    <m:r>
                      <a:rPr lang="en-US" altLang="zh-CN" sz="2800" b="0" i="1" smtClean="0">
                        <a:solidFill>
                          <a:schemeClr val="tx2"/>
                        </a:solidFill>
                        <a:latin typeface="Cambria Math" panose="02040503050406030204" pitchFamily="18" charset="0"/>
                      </a:rPr>
                      <m:t>)</m:t>
                    </m:r>
                  </m:oMath>
                </a14:m>
                <a:r>
                  <a:rPr lang="zh-CN" altLang="en-US" sz="2800" dirty="0">
                    <a:solidFill>
                      <a:schemeClr val="tx2"/>
                    </a:solidFill>
                  </a:rPr>
                  <a:t>的形式发生变化，神经网络网络表示的解</a:t>
                </a:r>
                <a14:m>
                  <m:oMath xmlns:m="http://schemas.openxmlformats.org/officeDocument/2006/math">
                    <m:sSub>
                      <m:sSubPr>
                        <m:ctrlPr>
                          <a:rPr lang="en-US" altLang="zh-CN" sz="2800" b="0" i="1" smtClean="0">
                            <a:solidFill>
                              <a:schemeClr val="tx2"/>
                            </a:solidFill>
                            <a:latin typeface="Cambria Math" panose="02040503050406030204" pitchFamily="18" charset="0"/>
                          </a:rPr>
                        </m:ctrlPr>
                      </m:sSubPr>
                      <m:e>
                        <m:r>
                          <a:rPr lang="en-US" altLang="zh-CN" sz="2800" b="0" i="1" smtClean="0">
                            <a:solidFill>
                              <a:schemeClr val="tx2"/>
                            </a:solidFill>
                            <a:latin typeface="Cambria Math" panose="02040503050406030204" pitchFamily="18" charset="0"/>
                          </a:rPr>
                          <m:t>𝑢</m:t>
                        </m:r>
                      </m:e>
                      <m:sub>
                        <m:r>
                          <a:rPr lang="en-US" altLang="zh-CN" sz="2800" b="0" i="1" smtClean="0">
                            <a:solidFill>
                              <a:schemeClr val="tx2"/>
                            </a:solidFill>
                            <a:latin typeface="Cambria Math" panose="02040503050406030204" pitchFamily="18" charset="0"/>
                          </a:rPr>
                          <m:t>𝜃</m:t>
                        </m:r>
                      </m:sub>
                    </m:sSub>
                    <m:r>
                      <a:rPr lang="en-US" altLang="zh-CN" sz="2800" b="0" i="1" smtClean="0">
                        <a:solidFill>
                          <a:schemeClr val="tx2"/>
                        </a:solidFill>
                        <a:latin typeface="Cambria Math" panose="02040503050406030204" pitchFamily="18" charset="0"/>
                      </a:rPr>
                      <m:t>(</m:t>
                    </m:r>
                    <m:r>
                      <a:rPr lang="en-US" altLang="zh-CN" sz="2800" b="0" i="1" smtClean="0">
                        <a:solidFill>
                          <a:schemeClr val="tx2"/>
                        </a:solidFill>
                        <a:latin typeface="Cambria Math" panose="02040503050406030204" pitchFamily="18" charset="0"/>
                      </a:rPr>
                      <m:t>𝑥</m:t>
                    </m:r>
                    <m:r>
                      <a:rPr lang="en-US" altLang="zh-CN" sz="2800" b="0" i="1" smtClean="0">
                        <a:solidFill>
                          <a:schemeClr val="tx2"/>
                        </a:solidFill>
                        <a:latin typeface="Cambria Math" panose="02040503050406030204" pitchFamily="18" charset="0"/>
                      </a:rPr>
                      <m:t>)</m:t>
                    </m:r>
                    <m:r>
                      <a:rPr lang="zh-CN" altLang="en-US" sz="2800" i="1">
                        <a:solidFill>
                          <a:schemeClr val="tx2"/>
                        </a:solidFill>
                        <a:latin typeface="Cambria Math" panose="02040503050406030204" pitchFamily="18" charset="0"/>
                      </a:rPr>
                      <m:t>就</m:t>
                    </m:r>
                  </m:oMath>
                </a14:m>
                <a:r>
                  <a:rPr lang="zh-CN" altLang="en-US" sz="2800" dirty="0">
                    <a:solidFill>
                      <a:schemeClr val="tx2"/>
                    </a:solidFill>
                  </a:rPr>
                  <a:t>不一样！要重新训练网络！</a:t>
                </a:r>
              </a:p>
            </p:txBody>
          </p:sp>
        </mc:Choice>
        <mc:Fallback xmlns="">
          <p:sp>
            <p:nvSpPr>
              <p:cNvPr id="6" name="文本框 5">
                <a:extLst>
                  <a:ext uri="{FF2B5EF4-FFF2-40B4-BE49-F238E27FC236}">
                    <a16:creationId xmlns:a16="http://schemas.microsoft.com/office/drawing/2014/main" id="{580EA379-F292-E4D2-B44A-F3FAC4BBB122}"/>
                  </a:ext>
                </a:extLst>
              </p:cNvPr>
              <p:cNvSpPr txBox="1">
                <a:spLocks noRot="1" noChangeAspect="1" noMove="1" noResize="1" noEditPoints="1" noAdjustHandles="1" noChangeArrowheads="1" noChangeShapeType="1" noTextEdit="1"/>
              </p:cNvSpPr>
              <p:nvPr/>
            </p:nvSpPr>
            <p:spPr>
              <a:xfrm>
                <a:off x="5999480" y="1402080"/>
                <a:ext cx="5979160" cy="1384995"/>
              </a:xfrm>
              <a:prstGeom prst="rect">
                <a:avLst/>
              </a:prstGeom>
              <a:blipFill>
                <a:blip r:embed="rId3"/>
                <a:stretch>
                  <a:fillRect l="-2039" t="-5286" r="-204" b="-92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2D5C23D-2EEB-E5DA-5793-F9EF2406A675}"/>
                  </a:ext>
                </a:extLst>
              </p:cNvPr>
              <p:cNvSpPr txBox="1"/>
              <p:nvPr/>
            </p:nvSpPr>
            <p:spPr>
              <a:xfrm>
                <a:off x="5897880" y="3285596"/>
                <a:ext cx="6192520" cy="954107"/>
              </a:xfrm>
              <a:prstGeom prst="rect">
                <a:avLst/>
              </a:prstGeom>
              <a:noFill/>
            </p:spPr>
            <p:txBody>
              <a:bodyPr wrap="square" rtlCol="0">
                <a:spAutoFit/>
              </a:bodyPr>
              <a:lstStyle/>
              <a:p>
                <a:pPr algn="l"/>
                <a:r>
                  <a:rPr lang="zh-CN" altLang="en-US" sz="2800" dirty="0">
                    <a:solidFill>
                      <a:schemeClr val="tx1"/>
                    </a:solidFill>
                  </a:rPr>
                  <a:t>能否训练一个神经网络，</a:t>
                </a:r>
                <a:endParaRPr lang="en-US" altLang="zh-CN" sz="2800" dirty="0">
                  <a:solidFill>
                    <a:schemeClr val="tx1"/>
                  </a:solidFill>
                </a:endParaRPr>
              </a:p>
              <a:p>
                <a:pPr algn="l"/>
                <a:r>
                  <a:rPr lang="zh-CN" altLang="en-US" sz="2800" dirty="0">
                    <a:solidFill>
                      <a:schemeClr val="tx1"/>
                    </a:solidFill>
                  </a:rPr>
                  <a:t>将函数</a:t>
                </a:r>
                <a14:m>
                  <m:oMath xmlns:m="http://schemas.openxmlformats.org/officeDocument/2006/math">
                    <m:r>
                      <a:rPr lang="en-US" altLang="zh-CN" sz="2800" b="0" i="1" smtClean="0">
                        <a:solidFill>
                          <a:schemeClr val="tx1"/>
                        </a:solidFill>
                        <a:latin typeface="Cambria Math" panose="02040503050406030204" pitchFamily="18" charset="0"/>
                      </a:rPr>
                      <m:t>𝑎</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𝑥</m:t>
                    </m:r>
                    <m:r>
                      <a:rPr lang="en-US" altLang="zh-CN" sz="2800" b="0" i="1" smtClean="0">
                        <a:solidFill>
                          <a:schemeClr val="tx1"/>
                        </a:solidFill>
                        <a:latin typeface="Cambria Math" panose="02040503050406030204" pitchFamily="18" charset="0"/>
                      </a:rPr>
                      <m:t>)</m:t>
                    </m:r>
                  </m:oMath>
                </a14:m>
                <a:r>
                  <a:rPr lang="zh-CN" altLang="en-US" sz="2800" dirty="0">
                    <a:solidFill>
                      <a:schemeClr val="tx1"/>
                    </a:solidFill>
                  </a:rPr>
                  <a:t>作为输入，输出真解</a:t>
                </a:r>
                <a14:m>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𝑢</m:t>
                        </m:r>
                      </m:e>
                      <m:sub>
                        <m:r>
                          <a:rPr lang="en-US" altLang="zh-CN" sz="2800" b="0" i="1" smtClean="0">
                            <a:solidFill>
                              <a:schemeClr val="tx1"/>
                            </a:solidFill>
                            <a:latin typeface="Cambria Math" panose="02040503050406030204" pitchFamily="18" charset="0"/>
                          </a:rPr>
                          <m:t>𝜃</m:t>
                        </m:r>
                      </m:sub>
                    </m:sSub>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𝑥</m:t>
                        </m:r>
                      </m:e>
                    </m:d>
                  </m:oMath>
                </a14:m>
                <a:r>
                  <a:rPr lang="en-US" altLang="zh-CN" sz="2800" dirty="0">
                    <a:solidFill>
                      <a:schemeClr val="tx1"/>
                    </a:solidFill>
                  </a:rPr>
                  <a:t>?</a:t>
                </a:r>
                <a:endParaRPr lang="zh-CN" altLang="en-US" sz="2800" dirty="0">
                  <a:solidFill>
                    <a:schemeClr val="tx1"/>
                  </a:solidFill>
                </a:endParaRPr>
              </a:p>
            </p:txBody>
          </p:sp>
        </mc:Choice>
        <mc:Fallback xmlns="">
          <p:sp>
            <p:nvSpPr>
              <p:cNvPr id="7" name="文本框 6">
                <a:extLst>
                  <a:ext uri="{FF2B5EF4-FFF2-40B4-BE49-F238E27FC236}">
                    <a16:creationId xmlns:a16="http://schemas.microsoft.com/office/drawing/2014/main" id="{52D5C23D-2EEB-E5DA-5793-F9EF2406A675}"/>
                  </a:ext>
                </a:extLst>
              </p:cNvPr>
              <p:cNvSpPr txBox="1">
                <a:spLocks noRot="1" noChangeAspect="1" noMove="1" noResize="1" noEditPoints="1" noAdjustHandles="1" noChangeArrowheads="1" noChangeShapeType="1" noTextEdit="1"/>
              </p:cNvSpPr>
              <p:nvPr/>
            </p:nvSpPr>
            <p:spPr>
              <a:xfrm>
                <a:off x="5897880" y="3285596"/>
                <a:ext cx="6192520" cy="954107"/>
              </a:xfrm>
              <a:prstGeom prst="rect">
                <a:avLst/>
              </a:prstGeom>
              <a:blipFill>
                <a:blip r:embed="rId4"/>
                <a:stretch>
                  <a:fillRect l="-2069" t="-10256" r="-4631" b="-17949"/>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9EAE5-C081-EB0F-1E59-C94FAB013CD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9F8218F-E486-FAFD-6B16-643CE8066714}"/>
              </a:ext>
            </a:extLst>
          </p:cNvPr>
          <p:cNvSpPr>
            <a:spLocks noGrp="1"/>
          </p:cNvSpPr>
          <p:nvPr>
            <p:ph type="title"/>
          </p:nvPr>
        </p:nvSpPr>
        <p:spPr/>
        <p:txBody>
          <a:bodyPr/>
          <a:lstStyle/>
          <a:p>
            <a:r>
              <a:rPr lang="zh-CN" altLang="en-US" dirty="0"/>
              <a:t>学习解算子：问题背景</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4CD0FB3-EAB5-59D1-2F3E-3116DED2BB56}"/>
                  </a:ext>
                </a:extLst>
              </p:cNvPr>
              <p:cNvSpPr txBox="1"/>
              <p:nvPr/>
            </p:nvSpPr>
            <p:spPr>
              <a:xfrm>
                <a:off x="377999" y="864000"/>
                <a:ext cx="10920768" cy="4955459"/>
              </a:xfrm>
              <a:prstGeom prst="rect">
                <a:avLst/>
              </a:prstGeom>
              <a:noFill/>
            </p:spPr>
            <p:txBody>
              <a:bodyPr wrap="square" rtlCol="0">
                <a:spAutoFit/>
              </a:bodyPr>
              <a:lstStyle/>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令</a:t>
                </a:r>
                <a14:m>
                  <m:oMath xmlns:m="http://schemas.openxmlformats.org/officeDocument/2006/math">
                    <m:r>
                      <a:rPr lang="zh-CN" altLang="en-US" sz="2400" i="1">
                        <a:solidFill>
                          <a:srgbClr val="070707"/>
                        </a:solidFill>
                        <a:latin typeface="Cambria Math" panose="02040503050406030204" pitchFamily="18" charset="0"/>
                        <a:ea typeface="微软雅黑" panose="020B0503020204020204" pitchFamily="34" charset="-122"/>
                      </a:rPr>
                      <m:t>𝒜</m:t>
                    </m:r>
                  </m:oMath>
                </a14:m>
                <a:r>
                  <a:rPr lang="zh-CN" altLang="en-US" sz="2400" dirty="0">
                    <a:solidFill>
                      <a:srgbClr val="070707"/>
                    </a:solidFill>
                    <a:latin typeface="微软雅黑" panose="020B0503020204020204" pitchFamily="34" charset="-122"/>
                    <a:ea typeface="微软雅黑" panose="020B0503020204020204" pitchFamily="34" charset="-122"/>
                  </a:rPr>
                  <a:t>与</a:t>
                </a:r>
                <a14:m>
                  <m:oMath xmlns:m="http://schemas.openxmlformats.org/officeDocument/2006/math">
                    <m:r>
                      <a:rPr lang="zh-CN" altLang="en-US" sz="2400" i="1">
                        <a:solidFill>
                          <a:srgbClr val="070707"/>
                        </a:solidFill>
                        <a:latin typeface="Cambria Math" panose="02040503050406030204" pitchFamily="18" charset="0"/>
                        <a:ea typeface="微软雅黑" panose="020B0503020204020204" pitchFamily="34" charset="-122"/>
                      </a:rPr>
                      <m:t>𝒰</m:t>
                    </m:r>
                  </m:oMath>
                </a14:m>
                <a:r>
                  <a:rPr lang="zh-CN" altLang="en-US" sz="2400" dirty="0">
                    <a:solidFill>
                      <a:srgbClr val="070707"/>
                    </a:solidFill>
                    <a:latin typeface="微软雅黑" panose="020B0503020204020204" pitchFamily="34" charset="-122"/>
                    <a:ea typeface="微软雅黑" panose="020B0503020204020204" pitchFamily="34" charset="-122"/>
                  </a:rPr>
                  <a:t>是两个函数空间</a:t>
                </a:r>
                <a:r>
                  <a:rPr lang="en-US" altLang="zh-CN" sz="2400" baseline="30000" dirty="0">
                    <a:solidFill>
                      <a:srgbClr val="070707"/>
                    </a:solidFill>
                    <a:latin typeface="微软雅黑" panose="020B0503020204020204" pitchFamily="34" charset="-122"/>
                    <a:ea typeface="微软雅黑" panose="020B0503020204020204" pitchFamily="34" charset="-122"/>
                  </a:rPr>
                  <a:t>[1]</a:t>
                </a:r>
                <a:r>
                  <a:rPr lang="zh-CN" altLang="en-US" sz="2400" dirty="0">
                    <a:solidFill>
                      <a:srgbClr val="070707"/>
                    </a:solidFill>
                    <a:latin typeface="微软雅黑" panose="020B0503020204020204" pitchFamily="34" charset="-122"/>
                    <a:ea typeface="微软雅黑" panose="020B0503020204020204" pitchFamily="34" charset="-122"/>
                  </a:rPr>
                  <a:t>，我们称</a:t>
                </a:r>
                <a14:m>
                  <m:oMath xmlns:m="http://schemas.openxmlformats.org/officeDocument/2006/math">
                    <m:sSup>
                      <m:sSupPr>
                        <m:ctrlPr>
                          <a:rPr lang="en-US" altLang="zh-CN" sz="2400" b="0" i="1" smtClean="0">
                            <a:solidFill>
                              <a:srgbClr val="070707"/>
                            </a:solidFill>
                            <a:latin typeface="Cambria Math" panose="02040503050406030204" pitchFamily="18" charset="0"/>
                            <a:ea typeface="微软雅黑" panose="020B0503020204020204" pitchFamily="34" charset="-122"/>
                          </a:rPr>
                        </m:ctrlPr>
                      </m:sSupPr>
                      <m:e>
                        <m:r>
                          <a:rPr lang="en-US" altLang="zh-CN" sz="2400" b="0" i="1" smtClean="0">
                            <a:solidFill>
                              <a:srgbClr val="070707"/>
                            </a:solidFill>
                            <a:latin typeface="Cambria Math" panose="02040503050406030204" pitchFamily="18" charset="0"/>
                            <a:ea typeface="微软雅黑" panose="020B0503020204020204" pitchFamily="34" charset="-122"/>
                          </a:rPr>
                          <m:t>𝐺</m:t>
                        </m:r>
                      </m:e>
                      <m:sup>
                        <m:r>
                          <a:rPr lang="en-US" altLang="zh-CN" sz="2400" b="0" i="1" smtClean="0">
                            <a:solidFill>
                              <a:srgbClr val="070707"/>
                            </a:solidFill>
                            <a:latin typeface="Cambria Math" panose="02040503050406030204" pitchFamily="18" charset="0"/>
                            <a:ea typeface="微软雅黑" panose="020B0503020204020204" pitchFamily="34" charset="-122"/>
                          </a:rPr>
                          <m:t>∗</m:t>
                        </m:r>
                      </m:sup>
                    </m:sSup>
                    <m:r>
                      <a:rPr lang="en-US" altLang="zh-CN" sz="2400" b="0" i="1" smtClean="0">
                        <a:solidFill>
                          <a:srgbClr val="070707"/>
                        </a:solidFill>
                        <a:latin typeface="Cambria Math" panose="02040503050406030204" pitchFamily="18" charset="0"/>
                        <a:ea typeface="微软雅黑" panose="020B0503020204020204" pitchFamily="34" charset="-122"/>
                      </a:rPr>
                      <m:t>:</m:t>
                    </m:r>
                    <m:r>
                      <a:rPr lang="zh-CN" altLang="en-US" sz="2400" b="0" i="1" smtClean="0">
                        <a:solidFill>
                          <a:srgbClr val="070707"/>
                        </a:solidFill>
                        <a:latin typeface="Cambria Math" panose="02040503050406030204" pitchFamily="18" charset="0"/>
                        <a:ea typeface="微软雅黑" panose="020B0503020204020204" pitchFamily="34" charset="-122"/>
                      </a:rPr>
                      <m:t>𝒜</m:t>
                    </m:r>
                    <m:r>
                      <a:rPr lang="en-US" altLang="zh-CN" sz="2400" b="0" i="1" smtClean="0">
                        <a:solidFill>
                          <a:srgbClr val="070707"/>
                        </a:solidFill>
                        <a:latin typeface="Cambria Math" panose="02040503050406030204" pitchFamily="18" charset="0"/>
                        <a:ea typeface="微软雅黑" panose="020B0503020204020204" pitchFamily="34" charset="-122"/>
                      </a:rPr>
                      <m:t>→</m:t>
                    </m:r>
                    <m:r>
                      <a:rPr lang="zh-CN" altLang="en-US" sz="2400" b="0" i="1" smtClean="0">
                        <a:solidFill>
                          <a:srgbClr val="070707"/>
                        </a:solidFill>
                        <a:latin typeface="Cambria Math" panose="02040503050406030204" pitchFamily="18" charset="0"/>
                        <a:ea typeface="微软雅黑" panose="020B0503020204020204" pitchFamily="34" charset="-122"/>
                      </a:rPr>
                      <m:t>𝒰</m:t>
                    </m:r>
                    <m:r>
                      <a:rPr lang="zh-CN" altLang="en-US" sz="2400" i="1">
                        <a:solidFill>
                          <a:srgbClr val="070707"/>
                        </a:solidFill>
                        <a:latin typeface="Cambria Math" panose="02040503050406030204" pitchFamily="18" charset="0"/>
                        <a:ea typeface="微软雅黑" panose="020B0503020204020204" pitchFamily="34" charset="-122"/>
                      </a:rPr>
                      <m:t>这个</m:t>
                    </m:r>
                  </m:oMath>
                </a14:m>
                <a:r>
                  <a:rPr lang="zh-CN" altLang="en-US" sz="2400" dirty="0">
                    <a:solidFill>
                      <a:srgbClr val="070707"/>
                    </a:solidFill>
                    <a:latin typeface="微软雅黑" panose="020B0503020204020204" pitchFamily="34" charset="-122"/>
                    <a:ea typeface="微软雅黑" panose="020B0503020204020204" pitchFamily="34" charset="-122"/>
                  </a:rPr>
                  <a:t>映射是方程的解算子，其中</a:t>
                </a:r>
                <a14:m>
                  <m:oMath xmlns:m="http://schemas.openxmlformats.org/officeDocument/2006/math">
                    <m:r>
                      <a:rPr lang="zh-CN" altLang="en-US" sz="2400" i="1">
                        <a:solidFill>
                          <a:srgbClr val="070707"/>
                        </a:solidFill>
                        <a:latin typeface="Cambria Math" panose="02040503050406030204" pitchFamily="18" charset="0"/>
                        <a:ea typeface="微软雅黑" panose="020B0503020204020204" pitchFamily="34" charset="-122"/>
                      </a:rPr>
                      <m:t>𝒜</m:t>
                    </m:r>
                  </m:oMath>
                </a14:m>
                <a:r>
                  <a:rPr lang="zh-CN" altLang="en-US" sz="2400" dirty="0">
                    <a:solidFill>
                      <a:srgbClr val="070707"/>
                    </a:solidFill>
                    <a:latin typeface="微软雅黑" panose="020B0503020204020204" pitchFamily="34" charset="-122"/>
                    <a:ea typeface="微软雅黑" panose="020B0503020204020204" pitchFamily="34" charset="-122"/>
                  </a:rPr>
                  <a:t>是方程的参数函数（或者是初边值条件）所在的空间，</a:t>
                </a:r>
                <a14:m>
                  <m:oMath xmlns:m="http://schemas.openxmlformats.org/officeDocument/2006/math">
                    <m:r>
                      <a:rPr lang="zh-CN" altLang="en-US" sz="2400" i="1">
                        <a:solidFill>
                          <a:srgbClr val="070707"/>
                        </a:solidFill>
                        <a:latin typeface="Cambria Math" panose="02040503050406030204" pitchFamily="18" charset="0"/>
                        <a:ea typeface="微软雅黑" panose="020B0503020204020204" pitchFamily="34" charset="-122"/>
                      </a:rPr>
                      <m:t>𝒰</m:t>
                    </m:r>
                  </m:oMath>
                </a14:m>
                <a:r>
                  <a:rPr lang="zh-CN" altLang="en-US" sz="2400" dirty="0">
                    <a:solidFill>
                      <a:srgbClr val="070707"/>
                    </a:solidFill>
                    <a:latin typeface="微软雅黑" panose="020B0503020204020204" pitchFamily="34" charset="-122"/>
                    <a:ea typeface="微软雅黑" panose="020B0503020204020204" pitchFamily="34" charset="-122"/>
                  </a:rPr>
                  <a:t>是方程的解所在的空间。</a:t>
                </a:r>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所以学习方程的解算子是在</a:t>
                </a:r>
                <a:r>
                  <a:rPr lang="zh-CN" altLang="en-US" sz="2400" b="1" dirty="0">
                    <a:solidFill>
                      <a:srgbClr val="070707"/>
                    </a:solidFill>
                    <a:latin typeface="微软雅黑" panose="020B0503020204020204" pitchFamily="34" charset="-122"/>
                    <a:ea typeface="微软雅黑" panose="020B0503020204020204" pitchFamily="34" charset="-122"/>
                  </a:rPr>
                  <a:t>学习方程的参数到解的映射</a:t>
                </a:r>
                <a:r>
                  <a:rPr lang="zh-CN" altLang="en-US" sz="2400" dirty="0">
                    <a:solidFill>
                      <a:srgbClr val="070707"/>
                    </a:solidFill>
                    <a:latin typeface="微软雅黑" panose="020B0503020204020204" pitchFamily="34" charset="-122"/>
                    <a:ea typeface="微软雅黑" panose="020B0503020204020204" pitchFamily="34" charset="-122"/>
                  </a:rPr>
                  <a:t>，其实质上在学习参数化的一类方程，而并非单个方程。</a:t>
                </a:r>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基于观测的数据</a:t>
                </a:r>
                <a14:m>
                  <m:oMath xmlns:m="http://schemas.openxmlformats.org/officeDocument/2006/math">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sSub>
                              <m:sSubPr>
                                <m:ctrlPr>
                                  <a:rPr lang="en-US" altLang="zh-CN" sz="2400" i="1">
                                    <a:solidFill>
                                      <a:srgbClr val="070707"/>
                                    </a:solidFill>
                                    <a:latin typeface="Cambria Math" panose="02040503050406030204" pitchFamily="18" charset="0"/>
                                    <a:ea typeface="微软雅黑" panose="020B0503020204020204" pitchFamily="34" charset="-122"/>
                                  </a:rPr>
                                </m:ctrlPr>
                              </m:sSubPr>
                              <m:e>
                                <m:r>
                                  <a:rPr lang="en-US" altLang="zh-CN" sz="2400" i="1">
                                    <a:solidFill>
                                      <a:srgbClr val="070707"/>
                                    </a:solidFill>
                                    <a:latin typeface="Cambria Math" panose="02040503050406030204" pitchFamily="18" charset="0"/>
                                    <a:ea typeface="微软雅黑" panose="020B0503020204020204" pitchFamily="34" charset="-122"/>
                                  </a:rPr>
                                  <m:t>𝑎</m:t>
                                </m:r>
                              </m:e>
                              <m:sub>
                                <m:r>
                                  <a:rPr lang="en-US" altLang="zh-CN" sz="2400" i="1">
                                    <a:solidFill>
                                      <a:srgbClr val="070707"/>
                                    </a:solidFill>
                                    <a:latin typeface="Cambria Math" panose="02040503050406030204" pitchFamily="18" charset="0"/>
                                    <a:ea typeface="微软雅黑" panose="020B0503020204020204" pitchFamily="34" charset="-122"/>
                                  </a:rPr>
                                  <m:t>𝑗</m:t>
                                </m:r>
                              </m:sub>
                            </m:sSub>
                            <m:r>
                              <a:rPr lang="en-US" altLang="zh-CN" sz="2400" i="1">
                                <a:solidFill>
                                  <a:srgbClr val="070707"/>
                                </a:solidFill>
                                <a:latin typeface="Cambria Math" panose="02040503050406030204" pitchFamily="18" charset="0"/>
                                <a:ea typeface="微软雅黑" panose="020B0503020204020204" pitchFamily="34" charset="-122"/>
                              </a:rPr>
                              <m:t>,</m:t>
                            </m:r>
                            <m:sSub>
                              <m:sSubPr>
                                <m:ctrlPr>
                                  <a:rPr lang="en-US" altLang="zh-CN" sz="2400" i="1">
                                    <a:solidFill>
                                      <a:srgbClr val="070707"/>
                                    </a:solidFill>
                                    <a:latin typeface="Cambria Math" panose="02040503050406030204" pitchFamily="18" charset="0"/>
                                    <a:ea typeface="微软雅黑" panose="020B0503020204020204" pitchFamily="34" charset="-122"/>
                                  </a:rPr>
                                </m:ctrlPr>
                              </m:sSubPr>
                              <m:e>
                                <m:r>
                                  <a:rPr lang="en-US" altLang="zh-CN" sz="2400" i="1">
                                    <a:solidFill>
                                      <a:srgbClr val="070707"/>
                                    </a:solidFill>
                                    <a:latin typeface="Cambria Math" panose="02040503050406030204" pitchFamily="18" charset="0"/>
                                    <a:ea typeface="微软雅黑" panose="020B0503020204020204" pitchFamily="34" charset="-122"/>
                                  </a:rPr>
                                  <m:t>𝑢</m:t>
                                </m:r>
                              </m:e>
                              <m:sub>
                                <m:r>
                                  <a:rPr lang="en-US" altLang="zh-CN" sz="2400" i="1">
                                    <a:solidFill>
                                      <a:srgbClr val="070707"/>
                                    </a:solidFill>
                                    <a:latin typeface="Cambria Math" panose="02040503050406030204" pitchFamily="18" charset="0"/>
                                    <a:ea typeface="微软雅黑" panose="020B0503020204020204" pitchFamily="34" charset="-122"/>
                                  </a:rPr>
                                  <m:t>𝑗</m:t>
                                </m:r>
                              </m:sub>
                            </m:sSub>
                          </m:e>
                        </m:d>
                      </m:e>
                      <m:sub>
                        <m:r>
                          <a:rPr lang="en-US" altLang="zh-CN" sz="2400" b="0" i="1" smtClean="0">
                            <a:solidFill>
                              <a:srgbClr val="070707"/>
                            </a:solidFill>
                            <a:latin typeface="Cambria Math" panose="02040503050406030204" pitchFamily="18" charset="0"/>
                            <a:ea typeface="微软雅黑" panose="020B0503020204020204" pitchFamily="34" charset="-122"/>
                          </a:rPr>
                          <m:t>𝑗</m:t>
                        </m:r>
                      </m:sub>
                    </m:sSub>
                    <m:r>
                      <a:rPr lang="en-US" altLang="zh-CN" sz="2400" b="0" i="1" smtClean="0">
                        <a:solidFill>
                          <a:srgbClr val="070707"/>
                        </a:solidFill>
                        <a:latin typeface="Cambria Math" panose="02040503050406030204" pitchFamily="18" charset="0"/>
                        <a:ea typeface="微软雅黑" panose="020B0503020204020204" pitchFamily="34" charset="-122"/>
                      </a:rPr>
                      <m:t>,</m:t>
                    </m:r>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𝑎</m:t>
                        </m:r>
                      </m:e>
                      <m:sub>
                        <m:r>
                          <a:rPr lang="en-US" altLang="zh-CN" sz="2400" b="0" i="1" smtClean="0">
                            <a:solidFill>
                              <a:srgbClr val="070707"/>
                            </a:solidFill>
                            <a:latin typeface="Cambria Math" panose="02040503050406030204" pitchFamily="18" charset="0"/>
                            <a:ea typeface="微软雅黑" panose="020B0503020204020204" pitchFamily="34" charset="-122"/>
                          </a:rPr>
                          <m:t>𝑗</m:t>
                        </m:r>
                      </m:sub>
                    </m:sSub>
                    <m:r>
                      <a:rPr lang="en-US" altLang="zh-CN" sz="2400" b="0" i="1" smtClean="0">
                        <a:solidFill>
                          <a:srgbClr val="070707"/>
                        </a:solidFill>
                        <a:latin typeface="Cambria Math" panose="02040503050406030204" pitchFamily="18" charset="0"/>
                        <a:ea typeface="微软雅黑" panose="020B0503020204020204" pitchFamily="34" charset="-122"/>
                      </a:rPr>
                      <m:t>∼</m:t>
                    </m:r>
                    <m:r>
                      <a:rPr lang="en-US" altLang="zh-CN" sz="2400" b="0" i="1" smtClean="0">
                        <a:solidFill>
                          <a:srgbClr val="070707"/>
                        </a:solidFill>
                        <a:latin typeface="Cambria Math" panose="02040503050406030204" pitchFamily="18" charset="0"/>
                        <a:ea typeface="微软雅黑" panose="020B0503020204020204" pitchFamily="34" charset="-122"/>
                      </a:rPr>
                      <m:t>𝜇</m:t>
                    </m:r>
                    <m:r>
                      <a:rPr lang="zh-CN" altLang="en-US" sz="2400" i="1">
                        <a:solidFill>
                          <a:srgbClr val="070707"/>
                        </a:solidFill>
                        <a:latin typeface="Cambria Math" panose="02040503050406030204" pitchFamily="18" charset="0"/>
                        <a:ea typeface="微软雅黑" panose="020B0503020204020204" pitchFamily="34" charset="-122"/>
                      </a:rPr>
                      <m:t>，</m:t>
                    </m:r>
                  </m:oMath>
                </a14:m>
                <a:r>
                  <a:rPr lang="en-US" altLang="zh-CN" sz="2400" dirty="0">
                    <a:solidFill>
                      <a:srgbClr val="070707"/>
                    </a:solidFill>
                    <a:latin typeface="微软雅黑" panose="020B0503020204020204" pitchFamily="34" charset="-122"/>
                    <a:ea typeface="微软雅黑" panose="020B0503020204020204" pitchFamily="34" charset="-122"/>
                  </a:rPr>
                  <a:t> </a:t>
                </a:r>
                <a:r>
                  <a:rPr lang="zh-CN" altLang="en-US" sz="2400" dirty="0">
                    <a:solidFill>
                      <a:srgbClr val="070707"/>
                    </a:solidFill>
                    <a:latin typeface="微软雅黑" panose="020B0503020204020204" pitchFamily="34" charset="-122"/>
                    <a:ea typeface="微软雅黑" panose="020B0503020204020204" pitchFamily="34" charset="-122"/>
                  </a:rPr>
                  <a:t>使用网络参数来拟合这个解算子，</a:t>
                </a:r>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solidFill>
                            <a:srgbClr val="070707"/>
                          </a:solidFill>
                          <a:latin typeface="Cambria Math" panose="02040503050406030204" pitchFamily="18" charset="0"/>
                          <a:ea typeface="微软雅黑" panose="020B0503020204020204" pitchFamily="34" charset="-122"/>
                        </a:rPr>
                        <m:t>𝐺</m:t>
                      </m:r>
                      <m:r>
                        <a:rPr lang="en-US" altLang="zh-CN" sz="2400" b="0" i="1" smtClean="0">
                          <a:solidFill>
                            <a:srgbClr val="070707"/>
                          </a:solidFill>
                          <a:latin typeface="Cambria Math" panose="02040503050406030204" pitchFamily="18" charset="0"/>
                          <a:ea typeface="微软雅黑" panose="020B0503020204020204" pitchFamily="34" charset="-122"/>
                        </a:rPr>
                        <m:t>:</m:t>
                      </m:r>
                      <m:r>
                        <a:rPr lang="zh-CN" altLang="en-US" sz="2400" i="1">
                          <a:solidFill>
                            <a:srgbClr val="070707"/>
                          </a:solidFill>
                          <a:latin typeface="Cambria Math" panose="02040503050406030204" pitchFamily="18" charset="0"/>
                          <a:ea typeface="微软雅黑" panose="020B0503020204020204" pitchFamily="34" charset="-122"/>
                        </a:rPr>
                        <m:t>𝒜</m:t>
                      </m:r>
                      <m:r>
                        <a:rPr lang="en-US" altLang="zh-CN" sz="24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400" b="0" i="0" smtClean="0">
                          <a:solidFill>
                            <a:srgbClr val="070707"/>
                          </a:solidFill>
                          <a:latin typeface="Cambria Math" panose="02040503050406030204" pitchFamily="18" charset="0"/>
                          <a:ea typeface="微软雅黑" panose="020B0503020204020204" pitchFamily="34" charset="-122"/>
                        </a:rPr>
                        <m:t>Θ</m:t>
                      </m:r>
                      <m:r>
                        <a:rPr lang="en-US" altLang="zh-CN" sz="2400" b="0" i="1" smtClean="0">
                          <a:solidFill>
                            <a:srgbClr val="070707"/>
                          </a:solidFill>
                          <a:latin typeface="Cambria Math" panose="02040503050406030204" pitchFamily="18" charset="0"/>
                          <a:ea typeface="微软雅黑" panose="020B0503020204020204" pitchFamily="34" charset="-122"/>
                        </a:rPr>
                        <m:t>→</m:t>
                      </m:r>
                      <m:r>
                        <a:rPr lang="zh-CN" altLang="en-US" sz="2400" b="0" i="1" smtClean="0">
                          <a:solidFill>
                            <a:srgbClr val="070707"/>
                          </a:solidFill>
                          <a:latin typeface="Cambria Math" panose="02040503050406030204" pitchFamily="18" charset="0"/>
                          <a:ea typeface="微软雅黑" panose="020B0503020204020204" pitchFamily="34" charset="-122"/>
                        </a:rPr>
                        <m:t>𝒰</m:t>
                      </m:r>
                      <m:r>
                        <a:rPr lang="en-US" altLang="zh-CN" sz="24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即优化其监督损失函数：</a:t>
                </a:r>
                <a:endParaRPr lang="en-US" altLang="zh-CN" sz="24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70707"/>
                              </a:solidFill>
                              <a:latin typeface="Cambria Math" panose="02040503050406030204" pitchFamily="18" charset="0"/>
                              <a:ea typeface="微软雅黑" panose="020B0503020204020204" pitchFamily="34" charset="-122"/>
                            </a:rPr>
                          </m:ctrlPr>
                        </m:funcPr>
                        <m:fName>
                          <m:limLow>
                            <m:limLowPr>
                              <m:ctrlPr>
                                <a:rPr lang="en-US" altLang="zh-CN" sz="2400" b="0" i="1" smtClean="0">
                                  <a:solidFill>
                                    <a:srgbClr val="070707"/>
                                  </a:solidFill>
                                  <a:latin typeface="Cambria Math" panose="02040503050406030204" pitchFamily="18" charset="0"/>
                                  <a:ea typeface="微软雅黑" panose="020B0503020204020204" pitchFamily="34" charset="-122"/>
                                </a:rPr>
                              </m:ctrlPr>
                            </m:limLowPr>
                            <m:e>
                              <m:r>
                                <m:rPr>
                                  <m:sty m:val="p"/>
                                </m:rPr>
                                <a:rPr lang="en-US" altLang="zh-CN" sz="2400" b="0" i="0" smtClean="0">
                                  <a:solidFill>
                                    <a:srgbClr val="070707"/>
                                  </a:solidFill>
                                  <a:latin typeface="Cambria Math" panose="02040503050406030204" pitchFamily="18" charset="0"/>
                                  <a:ea typeface="微软雅黑" panose="020B0503020204020204" pitchFamily="34" charset="-122"/>
                                </a:rPr>
                                <m:t>min</m:t>
                              </m:r>
                            </m:e>
                            <m:lim>
                              <m:r>
                                <a:rPr lang="en-US" altLang="zh-CN" sz="2400" b="0" i="1" smtClean="0">
                                  <a:solidFill>
                                    <a:srgbClr val="070707"/>
                                  </a:solidFill>
                                  <a:latin typeface="Cambria Math" panose="02040503050406030204" pitchFamily="18" charset="0"/>
                                  <a:ea typeface="微软雅黑" panose="020B0503020204020204" pitchFamily="34" charset="-122"/>
                                </a:rPr>
                                <m:t>𝜃</m:t>
                              </m:r>
                              <m:r>
                                <a:rPr lang="en-US" altLang="zh-CN" sz="24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400" b="0" i="0" smtClean="0">
                                  <a:solidFill>
                                    <a:srgbClr val="070707"/>
                                  </a:solidFill>
                                  <a:latin typeface="Cambria Math" panose="02040503050406030204" pitchFamily="18" charset="0"/>
                                  <a:ea typeface="微软雅黑" panose="020B0503020204020204" pitchFamily="34" charset="-122"/>
                                </a:rPr>
                                <m:t>Θ</m:t>
                              </m:r>
                            </m:lim>
                          </m:limLow>
                        </m:fName>
                        <m:e>
                          <m:sSub>
                            <m:sSubPr>
                              <m:ctrlPr>
                                <a:rPr lang="en-US" altLang="zh-CN" sz="2400" i="1">
                                  <a:solidFill>
                                    <a:srgbClr val="070707"/>
                                  </a:solidFill>
                                  <a:latin typeface="Cambria Math" panose="02040503050406030204" pitchFamily="18" charset="0"/>
                                  <a:ea typeface="微软雅黑" panose="020B0503020204020204" pitchFamily="34" charset="-122"/>
                                </a:rPr>
                              </m:ctrlPr>
                            </m:sSubPr>
                            <m:e>
                              <m:r>
                                <a:rPr lang="zh-CN" altLang="en-US" sz="2400" i="1" smtClean="0">
                                  <a:solidFill>
                                    <a:srgbClr val="070707"/>
                                  </a:solidFill>
                                  <a:latin typeface="Cambria Math" panose="02040503050406030204" pitchFamily="18" charset="0"/>
                                  <a:ea typeface="微软雅黑" panose="020B0503020204020204" pitchFamily="34" charset="-122"/>
                                </a:rPr>
                                <m:t>𝔼</m:t>
                              </m:r>
                            </m:e>
                            <m:sub>
                              <m:r>
                                <a:rPr lang="en-US" altLang="zh-CN" sz="2400" i="1">
                                  <a:solidFill>
                                    <a:srgbClr val="070707"/>
                                  </a:solidFill>
                                  <a:latin typeface="Cambria Math" panose="02040503050406030204" pitchFamily="18" charset="0"/>
                                  <a:ea typeface="微软雅黑" panose="020B0503020204020204" pitchFamily="34" charset="-122"/>
                                </a:rPr>
                                <m:t>𝑎</m:t>
                              </m:r>
                              <m:r>
                                <a:rPr lang="en-US" altLang="zh-CN" sz="2400" i="1">
                                  <a:solidFill>
                                    <a:srgbClr val="070707"/>
                                  </a:solidFill>
                                  <a:latin typeface="Cambria Math" panose="02040503050406030204" pitchFamily="18" charset="0"/>
                                  <a:ea typeface="微软雅黑" panose="020B0503020204020204" pitchFamily="34" charset="-122"/>
                                </a:rPr>
                                <m:t>∼</m:t>
                              </m:r>
                              <m:r>
                                <a:rPr lang="en-US" altLang="zh-CN" sz="2400" i="1">
                                  <a:solidFill>
                                    <a:srgbClr val="070707"/>
                                  </a:solidFill>
                                  <a:latin typeface="Cambria Math" panose="02040503050406030204" pitchFamily="18" charset="0"/>
                                  <a:ea typeface="微软雅黑" panose="020B0503020204020204" pitchFamily="34" charset="-122"/>
                                </a:rPr>
                                <m:t>𝜇</m:t>
                              </m:r>
                            </m:sub>
                          </m:sSub>
                          <m:d>
                            <m:dPr>
                              <m:begChr m:val="["/>
                              <m:endChr m:val="]"/>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𝑙</m:t>
                              </m:r>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𝐺</m:t>
                                  </m:r>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𝑎</m:t>
                                      </m:r>
                                      <m:r>
                                        <a:rPr lang="en-US" altLang="zh-CN" sz="2400" i="1">
                                          <a:solidFill>
                                            <a:srgbClr val="070707"/>
                                          </a:solidFill>
                                          <a:latin typeface="Cambria Math" panose="02040503050406030204" pitchFamily="18" charset="0"/>
                                          <a:ea typeface="微软雅黑" panose="020B0503020204020204" pitchFamily="34" charset="-122"/>
                                        </a:rPr>
                                        <m:t>,</m:t>
                                      </m:r>
                                      <m:r>
                                        <a:rPr lang="en-US" altLang="zh-CN" sz="2400" i="1">
                                          <a:solidFill>
                                            <a:srgbClr val="070707"/>
                                          </a:solidFill>
                                          <a:latin typeface="Cambria Math" panose="02040503050406030204" pitchFamily="18" charset="0"/>
                                          <a:ea typeface="微软雅黑" panose="020B0503020204020204" pitchFamily="34" charset="-122"/>
                                        </a:rPr>
                                        <m:t>𝜃</m:t>
                                      </m:r>
                                    </m:e>
                                  </m:d>
                                  <m:r>
                                    <a:rPr lang="en-US" altLang="zh-CN" sz="2400" i="1">
                                      <a:solidFill>
                                        <a:srgbClr val="070707"/>
                                      </a:solidFill>
                                      <a:latin typeface="Cambria Math" panose="02040503050406030204" pitchFamily="18" charset="0"/>
                                      <a:ea typeface="微软雅黑" panose="020B0503020204020204" pitchFamily="34" charset="-122"/>
                                    </a:rPr>
                                    <m:t>,</m:t>
                                  </m:r>
                                  <m:sSup>
                                    <m:sSupPr>
                                      <m:ctrlPr>
                                        <a:rPr lang="en-US" altLang="zh-CN" sz="2400" i="1">
                                          <a:solidFill>
                                            <a:srgbClr val="070707"/>
                                          </a:solidFill>
                                          <a:latin typeface="Cambria Math" panose="02040503050406030204" pitchFamily="18" charset="0"/>
                                          <a:ea typeface="微软雅黑" panose="020B0503020204020204" pitchFamily="34" charset="-122"/>
                                        </a:rPr>
                                      </m:ctrlPr>
                                    </m:sSupPr>
                                    <m:e>
                                      <m:r>
                                        <a:rPr lang="en-US" altLang="zh-CN" sz="2400" i="1">
                                          <a:solidFill>
                                            <a:srgbClr val="070707"/>
                                          </a:solidFill>
                                          <a:latin typeface="Cambria Math" panose="02040503050406030204" pitchFamily="18" charset="0"/>
                                          <a:ea typeface="微软雅黑" panose="020B0503020204020204" pitchFamily="34" charset="-122"/>
                                        </a:rPr>
                                        <m:t>𝐺</m:t>
                                      </m:r>
                                    </m:e>
                                    <m:sup>
                                      <m:r>
                                        <a:rPr lang="en-US" altLang="zh-CN" sz="2400" i="1">
                                          <a:solidFill>
                                            <a:srgbClr val="070707"/>
                                          </a:solidFill>
                                          <a:latin typeface="Cambria Math" panose="02040503050406030204" pitchFamily="18" charset="0"/>
                                          <a:ea typeface="微软雅黑" panose="020B0503020204020204" pitchFamily="34" charset="-122"/>
                                        </a:rPr>
                                        <m:t>∗</m:t>
                                      </m:r>
                                    </m:sup>
                                  </m:sSup>
                                  <m:d>
                                    <m:dPr>
                                      <m:ctrlPr>
                                        <a:rPr lang="en-US" altLang="zh-CN" sz="2400" i="1">
                                          <a:solidFill>
                                            <a:srgbClr val="070707"/>
                                          </a:solidFill>
                                          <a:latin typeface="Cambria Math" panose="02040503050406030204" pitchFamily="18" charset="0"/>
                                          <a:ea typeface="微软雅黑" panose="020B0503020204020204" pitchFamily="34" charset="-122"/>
                                        </a:rPr>
                                      </m:ctrlPr>
                                    </m:dPr>
                                    <m:e>
                                      <m:r>
                                        <a:rPr lang="en-US" altLang="zh-CN" sz="2400" i="1">
                                          <a:solidFill>
                                            <a:srgbClr val="070707"/>
                                          </a:solidFill>
                                          <a:latin typeface="Cambria Math" panose="02040503050406030204" pitchFamily="18" charset="0"/>
                                          <a:ea typeface="微软雅黑" panose="020B0503020204020204" pitchFamily="34" charset="-122"/>
                                        </a:rPr>
                                        <m:t>𝑎</m:t>
                                      </m:r>
                                    </m:e>
                                  </m:d>
                                </m:e>
                              </m:d>
                            </m:e>
                          </m:d>
                        </m:e>
                      </m:func>
                    </m:oMath>
                  </m:oMathPara>
                </a14:m>
                <a:endParaRPr lang="en-US" altLang="zh-CN" sz="24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7999" y="864000"/>
                <a:ext cx="10920768" cy="4955459"/>
              </a:xfrm>
              <a:prstGeom prst="rect">
                <a:avLst/>
              </a:prstGeom>
              <a:blipFill rotWithShape="1">
                <a:blip r:embed="rId2"/>
                <a:stretch>
                  <a:fillRect l="-2" t="-623" r="-667" b="6"/>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CB36E7EC-DD1A-7201-ECE2-663A50B7450C}"/>
              </a:ext>
            </a:extLst>
          </p:cNvPr>
          <p:cNvSpPr txBox="1"/>
          <p:nvPr/>
        </p:nvSpPr>
        <p:spPr>
          <a:xfrm>
            <a:off x="147550" y="6374914"/>
            <a:ext cx="9917998" cy="276999"/>
          </a:xfrm>
          <a:prstGeom prst="rect">
            <a:avLst/>
          </a:prstGeom>
          <a:noFill/>
        </p:spPr>
        <p:txBody>
          <a:bodyPr wrap="squar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一般来说我们需要这两个函数空间为可分的</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Banach</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空间</a:t>
            </a:r>
          </a:p>
        </p:txBody>
      </p:sp>
      <p:sp>
        <p:nvSpPr>
          <p:cNvPr id="2" name="文本框 1">
            <a:extLst>
              <a:ext uri="{FF2B5EF4-FFF2-40B4-BE49-F238E27FC236}">
                <a16:creationId xmlns:a16="http://schemas.microsoft.com/office/drawing/2014/main" id="{5C7263F4-7153-2119-9B94-C5749E75E2F3}"/>
              </a:ext>
            </a:extLst>
          </p:cNvPr>
          <p:cNvSpPr txBox="1"/>
          <p:nvPr/>
        </p:nvSpPr>
        <p:spPr>
          <a:xfrm>
            <a:off x="8299450" y="5130800"/>
            <a:ext cx="3092450" cy="523220"/>
          </a:xfrm>
          <a:prstGeom prst="rect">
            <a:avLst/>
          </a:prstGeom>
          <a:noFill/>
        </p:spPr>
        <p:txBody>
          <a:bodyPr wrap="square" rtlCol="0">
            <a:spAutoFit/>
          </a:bodyPr>
          <a:lstStyle/>
          <a:p>
            <a:pPr algn="l"/>
            <a:r>
              <a:rPr lang="zh-CN" altLang="en-US" sz="2800" dirty="0"/>
              <a:t>纯数据驱动的学习</a:t>
            </a:r>
          </a:p>
        </p:txBody>
      </p:sp>
    </p:spTree>
    <p:extLst>
      <p:ext uri="{BB962C8B-B14F-4D97-AF65-F5344CB8AC3E}">
        <p14:creationId xmlns:p14="http://schemas.microsoft.com/office/powerpoint/2010/main" val="178791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35" y="144826"/>
            <a:ext cx="2576687" cy="337358"/>
          </a:xfrm>
        </p:spPr>
        <p:txBody>
          <a:bodyPr/>
          <a:lstStyle/>
          <a:p>
            <a:r>
              <a:rPr lang="zh-CN" altLang="en-US" sz="2800"/>
              <a:t>目录</a:t>
            </a:r>
          </a:p>
        </p:txBody>
      </p:sp>
      <p:sp>
        <p:nvSpPr>
          <p:cNvPr id="3" name="文本框 2"/>
          <p:cNvSpPr txBox="1"/>
          <p:nvPr/>
        </p:nvSpPr>
        <p:spPr>
          <a:xfrm>
            <a:off x="3855154" y="2068697"/>
            <a:ext cx="4136069" cy="523220"/>
          </a:xfrm>
          <a:prstGeom prst="rect">
            <a:avLst/>
          </a:prstGeom>
          <a:noFill/>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二、神经网络学习方程解</a:t>
            </a:r>
            <a:endParaRPr lang="en-US" altLang="zh-CN" sz="2800" b="1" dirty="0">
              <a:solidFill>
                <a:srgbClr val="7F7F7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55154" y="2773419"/>
            <a:ext cx="4134465" cy="523220"/>
          </a:xfrm>
          <a:prstGeom prst="rect">
            <a:avLst/>
          </a:prstGeom>
          <a:noFill/>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三、神经网络学习解算子</a:t>
            </a:r>
          </a:p>
        </p:txBody>
      </p:sp>
      <p:sp>
        <p:nvSpPr>
          <p:cNvPr id="5" name="文本框 4"/>
          <p:cNvSpPr txBox="1"/>
          <p:nvPr/>
        </p:nvSpPr>
        <p:spPr>
          <a:xfrm>
            <a:off x="3855154" y="3484209"/>
            <a:ext cx="2339102" cy="523220"/>
          </a:xfrm>
          <a:prstGeom prst="rect">
            <a:avLst/>
          </a:prstGeom>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四、误差分析</a:t>
            </a:r>
          </a:p>
        </p:txBody>
      </p:sp>
      <p:sp>
        <p:nvSpPr>
          <p:cNvPr id="8" name="文本框 7"/>
          <p:cNvSpPr txBox="1"/>
          <p:nvPr/>
        </p:nvSpPr>
        <p:spPr>
          <a:xfrm>
            <a:off x="3855154" y="4194999"/>
            <a:ext cx="2698175" cy="523220"/>
          </a:xfrm>
          <a:prstGeom prst="rect">
            <a:avLst/>
          </a:prstGeom>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五、应用与拓展</a:t>
            </a:r>
          </a:p>
        </p:txBody>
      </p:sp>
      <p:sp>
        <p:nvSpPr>
          <p:cNvPr id="7" name="文本框 6"/>
          <p:cNvSpPr txBox="1"/>
          <p:nvPr/>
        </p:nvSpPr>
        <p:spPr>
          <a:xfrm>
            <a:off x="3855154" y="1369204"/>
            <a:ext cx="1620957" cy="523220"/>
          </a:xfrm>
          <a:prstGeom prst="rect">
            <a:avLst/>
          </a:prstGeom>
          <a:noFill/>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一、介绍</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学习解算子：</a:t>
            </a:r>
            <a:r>
              <a:rPr lang="en-US" altLang="zh-CN" dirty="0" err="1"/>
              <a:t>DeepONet</a:t>
            </a:r>
            <a:endParaRPr lang="zh-CN" altLang="en-US" dirty="0"/>
          </a:p>
        </p:txBody>
      </p:sp>
      <p:pic>
        <p:nvPicPr>
          <p:cNvPr id="4" name="图片 3"/>
          <p:cNvPicPr>
            <a:picLocks noChangeAspect="1"/>
          </p:cNvPicPr>
          <p:nvPr>
            <p:custDataLst>
              <p:tags r:id="rId1"/>
            </p:custDataLst>
          </p:nvPr>
        </p:nvPicPr>
        <p:blipFill>
          <a:blip r:embed="rId3"/>
          <a:stretch>
            <a:fillRect/>
          </a:stretch>
        </p:blipFill>
        <p:spPr>
          <a:xfrm>
            <a:off x="5686789" y="1110408"/>
            <a:ext cx="6485655" cy="4119457"/>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182913" y="854690"/>
                <a:ext cx="11429516" cy="5113323"/>
              </a:xfrm>
              <a:prstGeom prst="rect">
                <a:avLst/>
              </a:prstGeom>
            </p:spPr>
            <p:txBody>
              <a:bodyPr wrap="square">
                <a:spAutoFit/>
              </a:bodyPr>
              <a:lstStyle/>
              <a:p>
                <a:pPr>
                  <a:lnSpc>
                    <a:spcPct val="150000"/>
                  </a:lnSpc>
                </a:pPr>
                <a:r>
                  <a:rPr lang="en-US" altLang="zh-CN" sz="2000" dirty="0" err="1">
                    <a:solidFill>
                      <a:srgbClr val="070707"/>
                    </a:solidFill>
                    <a:latin typeface="微软雅黑" panose="020B0503020204020204" pitchFamily="34" charset="-122"/>
                    <a:ea typeface="微软雅黑" panose="020B0503020204020204" pitchFamily="34" charset="-122"/>
                  </a:rPr>
                  <a:t>DeepONet</a:t>
                </a:r>
                <a:r>
                  <a:rPr lang="zh-CN" altLang="en-US" sz="2000" dirty="0">
                    <a:solidFill>
                      <a:srgbClr val="070707"/>
                    </a:solidFill>
                    <a:latin typeface="微软雅黑" panose="020B0503020204020204" pitchFamily="34" charset="-122"/>
                    <a:ea typeface="微软雅黑" panose="020B0503020204020204" pitchFamily="34" charset="-122"/>
                  </a:rPr>
                  <a:t>的网络结构分两个部分：</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“分支网络”（</a:t>
                </a:r>
                <a:r>
                  <a:rPr lang="en-US" altLang="zh-CN" sz="2000" dirty="0">
                    <a:solidFill>
                      <a:srgbClr val="070707"/>
                    </a:solidFill>
                    <a:latin typeface="微软雅黑" panose="020B0503020204020204" pitchFamily="34" charset="-122"/>
                    <a:ea typeface="微软雅黑" panose="020B0503020204020204" pitchFamily="34" charset="-122"/>
                  </a:rPr>
                  <a:t>Branch net</a:t>
                </a:r>
                <a:r>
                  <a:rPr lang="zh-CN" altLang="en-US" sz="2000" dirty="0">
                    <a:solidFill>
                      <a:srgbClr val="070707"/>
                    </a:solidFill>
                    <a:latin typeface="微软雅黑" panose="020B0503020204020204" pitchFamily="34" charset="-122"/>
                    <a:ea typeface="微软雅黑" panose="020B0503020204020204" pitchFamily="34" charset="-122"/>
                  </a:rPr>
                  <a:t>）接收输入函数信息；</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“主干网络”（</a:t>
                </a:r>
                <a:r>
                  <a:rPr lang="en-US" altLang="zh-CN" sz="2000" dirty="0">
                    <a:solidFill>
                      <a:srgbClr val="070707"/>
                    </a:solidFill>
                    <a:latin typeface="微软雅黑" panose="020B0503020204020204" pitchFamily="34" charset="-122"/>
                    <a:ea typeface="微软雅黑" panose="020B0503020204020204" pitchFamily="34" charset="-122"/>
                  </a:rPr>
                  <a:t>Trunk net</a:t>
                </a:r>
                <a:r>
                  <a:rPr lang="zh-CN" altLang="en-US" sz="2000" dirty="0">
                    <a:solidFill>
                      <a:srgbClr val="070707"/>
                    </a:solidFill>
                    <a:latin typeface="微软雅黑" panose="020B0503020204020204" pitchFamily="34" charset="-122"/>
                    <a:ea typeface="微软雅黑" panose="020B0503020204020204" pitchFamily="34" charset="-122"/>
                  </a:rPr>
                  <a:t>）接收输出函数位置</a:t>
                </a:r>
                <a:r>
                  <a:rPr lang="en-US" altLang="zh-CN" sz="2000" dirty="0">
                    <a:solidFill>
                      <a:srgbClr val="070707"/>
                    </a:solidFill>
                    <a:latin typeface="微软雅黑" panose="020B0503020204020204" pitchFamily="34" charset="-122"/>
                    <a:ea typeface="微软雅黑" panose="020B0503020204020204" pitchFamily="34" charset="-122"/>
                  </a:rPr>
                  <a:t>.</a:t>
                </a:r>
              </a:p>
              <a:p>
                <a:pPr indent="457200">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其网络的数学形式为：</a:t>
                </a:r>
                <a:endParaRPr lang="en-US" altLang="zh-CN" sz="2000" dirty="0">
                  <a:solidFill>
                    <a:srgbClr val="070707"/>
                  </a:solidFill>
                  <a:latin typeface="微软雅黑" panose="020B0503020204020204" pitchFamily="34" charset="-122"/>
                  <a:ea typeface="微软雅黑" panose="020B0503020204020204" pitchFamily="34" charset="-122"/>
                </a:endParaRPr>
              </a:p>
              <a:p>
                <a:pPr indent="457200">
                  <a:lnSpc>
                    <a:spcPct val="150000"/>
                  </a:lnSpc>
                </a:pPr>
                <a14:m>
                  <m:oMathPara xmlns:m="http://schemas.openxmlformats.org/officeDocument/2006/math">
                    <m:oMathParaPr>
                      <m:jc m:val="left"/>
                    </m:oMathParaPr>
                    <m:oMath xmlns:m="http://schemas.openxmlformats.org/officeDocument/2006/math">
                      <m:r>
                        <a:rPr lang="en-US" altLang="zh-CN" sz="2400" b="0" i="1" smtClean="0">
                          <a:solidFill>
                            <a:srgbClr val="070707"/>
                          </a:solidFill>
                          <a:latin typeface="Cambria Math" panose="02040503050406030204" pitchFamily="18" charset="0"/>
                          <a:ea typeface="微软雅黑" panose="020B0503020204020204" pitchFamily="34" charset="-122"/>
                        </a:rPr>
                        <m:t>𝐺</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𝑢</m:t>
                          </m:r>
                        </m:e>
                      </m:d>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𝑦</m:t>
                          </m:r>
                        </m:e>
                      </m:d>
                      <m:r>
                        <a:rPr lang="en-US" altLang="zh-CN" sz="2400" b="0" i="1" smtClean="0">
                          <a:solidFill>
                            <a:srgbClr val="070707"/>
                          </a:solidFill>
                          <a:latin typeface="Cambria Math" panose="02040503050406030204" pitchFamily="18" charset="0"/>
                          <a:ea typeface="微软雅黑" panose="020B0503020204020204" pitchFamily="34" charset="-122"/>
                        </a:rPr>
                        <m:t>=</m:t>
                      </m:r>
                      <m:nary>
                        <m:naryPr>
                          <m:chr m:val="∑"/>
                          <m:ctrlPr>
                            <a:rPr lang="en-US" altLang="zh-CN" sz="2400" b="0" i="1" smtClean="0">
                              <a:solidFill>
                                <a:srgbClr val="070707"/>
                              </a:solidFill>
                              <a:latin typeface="Cambria Math" panose="02040503050406030204" pitchFamily="18" charset="0"/>
                              <a:ea typeface="微软雅黑" panose="020B0503020204020204" pitchFamily="34" charset="-122"/>
                            </a:rPr>
                          </m:ctrlPr>
                        </m:naryPr>
                        <m:sub>
                          <m:r>
                            <m:rPr>
                              <m:brk m:alnAt="23"/>
                            </m:rPr>
                            <a:rPr lang="en-US" altLang="zh-CN" sz="2400" b="0" i="1" smtClean="0">
                              <a:solidFill>
                                <a:srgbClr val="070707"/>
                              </a:solidFill>
                              <a:latin typeface="Cambria Math" panose="02040503050406030204" pitchFamily="18" charset="0"/>
                              <a:ea typeface="微软雅黑" panose="020B0503020204020204" pitchFamily="34" charset="-122"/>
                            </a:rPr>
                            <m:t>𝑘</m:t>
                          </m:r>
                          <m:r>
                            <a:rPr lang="en-US" altLang="zh-CN" sz="2400" b="0" i="1" smtClean="0">
                              <a:solidFill>
                                <a:srgbClr val="070707"/>
                              </a:solidFill>
                              <a:latin typeface="Cambria Math" panose="02040503050406030204" pitchFamily="18" charset="0"/>
                              <a:ea typeface="微软雅黑" panose="020B0503020204020204" pitchFamily="34" charset="-122"/>
                            </a:rPr>
                            <m:t>=1</m:t>
                          </m:r>
                        </m:sub>
                        <m:sup>
                          <m:r>
                            <a:rPr lang="en-US" altLang="zh-CN" sz="2400" b="0" i="1" smtClean="0">
                              <a:solidFill>
                                <a:srgbClr val="070707"/>
                              </a:solidFill>
                              <a:latin typeface="Cambria Math" panose="02040503050406030204" pitchFamily="18" charset="0"/>
                              <a:ea typeface="微软雅黑" panose="020B0503020204020204" pitchFamily="34" charset="-122"/>
                            </a:rPr>
                            <m:t>𝑚</m:t>
                          </m:r>
                        </m:sup>
                        <m:e>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𝑏</m:t>
                              </m:r>
                            </m:e>
                            <m:sub>
                              <m:r>
                                <a:rPr lang="en-US" altLang="zh-CN" sz="2400" b="0" i="1" smtClean="0">
                                  <a:solidFill>
                                    <a:srgbClr val="070707"/>
                                  </a:solidFill>
                                  <a:latin typeface="Cambria Math" panose="02040503050406030204" pitchFamily="18" charset="0"/>
                                  <a:ea typeface="微软雅黑" panose="020B0503020204020204" pitchFamily="34" charset="-122"/>
                                </a:rPr>
                                <m:t>𝑘</m:t>
                              </m:r>
                            </m:sub>
                          </m:sSub>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𝑢</m:t>
                              </m:r>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𝑥</m:t>
                                      </m:r>
                                    </m:e>
                                    <m:sub>
                                      <m:r>
                                        <a:rPr lang="en-US" altLang="zh-CN" sz="2400" b="0" i="1" smtClean="0">
                                          <a:solidFill>
                                            <a:srgbClr val="070707"/>
                                          </a:solidFill>
                                          <a:latin typeface="Cambria Math" panose="02040503050406030204" pitchFamily="18" charset="0"/>
                                          <a:ea typeface="微软雅黑" panose="020B0503020204020204" pitchFamily="34" charset="-122"/>
                                        </a:rPr>
                                        <m:t>1</m:t>
                                      </m:r>
                                    </m:sub>
                                  </m:sSub>
                                  <m:r>
                                    <a:rPr lang="en-US" altLang="zh-CN" sz="2400" b="0" i="1" smtClean="0">
                                      <a:solidFill>
                                        <a:srgbClr val="070707"/>
                                      </a:solidFill>
                                      <a:latin typeface="Cambria Math" panose="02040503050406030204" pitchFamily="18" charset="0"/>
                                      <a:ea typeface="微软雅黑" panose="020B0503020204020204" pitchFamily="34" charset="-122"/>
                                    </a:rPr>
                                    <m:t>,…,</m:t>
                                  </m:r>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𝑥</m:t>
                                      </m:r>
                                    </m:e>
                                    <m:sub>
                                      <m:r>
                                        <a:rPr lang="en-US" altLang="zh-CN" sz="2400" b="0" i="1" smtClean="0">
                                          <a:solidFill>
                                            <a:srgbClr val="070707"/>
                                          </a:solidFill>
                                          <a:latin typeface="Cambria Math" panose="02040503050406030204" pitchFamily="18" charset="0"/>
                                          <a:ea typeface="微软雅黑" panose="020B0503020204020204" pitchFamily="34" charset="-122"/>
                                        </a:rPr>
                                        <m:t>𝑚</m:t>
                                      </m:r>
                                    </m:sub>
                                  </m:sSub>
                                </m:e>
                              </m:d>
                            </m:e>
                          </m:d>
                          <m:sSub>
                            <m:sSubPr>
                              <m:ctrlPr>
                                <a:rPr lang="en-US" altLang="zh-CN" sz="2400" b="0" i="1" smtClean="0">
                                  <a:solidFill>
                                    <a:srgbClr val="070707"/>
                                  </a:solidFill>
                                  <a:latin typeface="Cambria Math" panose="02040503050406030204" pitchFamily="18" charset="0"/>
                                  <a:ea typeface="微软雅黑" panose="020B0503020204020204" pitchFamily="34" charset="-122"/>
                                </a:rPr>
                              </m:ctrlPr>
                            </m:sSubPr>
                            <m:e>
                              <m:r>
                                <a:rPr lang="en-US" altLang="zh-CN" sz="2400" b="0" i="1" smtClean="0">
                                  <a:solidFill>
                                    <a:srgbClr val="070707"/>
                                  </a:solidFill>
                                  <a:latin typeface="Cambria Math" panose="02040503050406030204" pitchFamily="18" charset="0"/>
                                  <a:ea typeface="微软雅黑" panose="020B0503020204020204" pitchFamily="34" charset="-122"/>
                                </a:rPr>
                                <m:t>𝑡</m:t>
                              </m:r>
                            </m:e>
                            <m:sub>
                              <m:r>
                                <a:rPr lang="en-US" altLang="zh-CN" sz="2400" b="0" i="1" smtClean="0">
                                  <a:solidFill>
                                    <a:srgbClr val="070707"/>
                                  </a:solidFill>
                                  <a:latin typeface="Cambria Math" panose="02040503050406030204" pitchFamily="18" charset="0"/>
                                  <a:ea typeface="微软雅黑" panose="020B0503020204020204" pitchFamily="34" charset="-122"/>
                                </a:rPr>
                                <m:t>𝑘</m:t>
                              </m:r>
                            </m:sub>
                          </m:sSub>
                          <m:d>
                            <m:dPr>
                              <m:ctrlPr>
                                <a:rPr lang="en-US" altLang="zh-CN" sz="2400" b="0" i="1" smtClean="0">
                                  <a:solidFill>
                                    <a:srgbClr val="070707"/>
                                  </a:solidFill>
                                  <a:latin typeface="Cambria Math" panose="02040503050406030204" pitchFamily="18" charset="0"/>
                                  <a:ea typeface="微软雅黑" panose="020B0503020204020204" pitchFamily="34" charset="-122"/>
                                </a:rPr>
                              </m:ctrlPr>
                            </m:dPr>
                            <m:e>
                              <m:r>
                                <a:rPr lang="en-US" altLang="zh-CN" sz="2400" b="0" i="1" smtClean="0">
                                  <a:solidFill>
                                    <a:srgbClr val="070707"/>
                                  </a:solidFill>
                                  <a:latin typeface="Cambria Math" panose="02040503050406030204" pitchFamily="18" charset="0"/>
                                  <a:ea typeface="微软雅黑" panose="020B0503020204020204" pitchFamily="34" charset="-122"/>
                                </a:rPr>
                                <m:t>𝑦</m:t>
                              </m:r>
                            </m:e>
                          </m:d>
                        </m:e>
                      </m:nary>
                    </m:oMath>
                  </m:oMathPara>
                </a14:m>
                <a:endParaRPr lang="en-US" altLang="zh-CN" sz="2400" dirty="0">
                  <a:solidFill>
                    <a:srgbClr val="070707"/>
                  </a:solidFill>
                  <a:latin typeface="微软雅黑" panose="020B0503020204020204" pitchFamily="34" charset="-122"/>
                  <a:ea typeface="微软雅黑" panose="020B0503020204020204" pitchFamily="34" charset="-122"/>
                </a:endParaRPr>
              </a:p>
              <a:p>
                <a:pPr indent="457200">
                  <a:lnSpc>
                    <a:spcPct val="150000"/>
                  </a:lnSpc>
                </a:pPr>
                <a:endParaRPr lang="en-US" altLang="zh-CN" sz="2400" dirty="0">
                  <a:solidFill>
                    <a:srgbClr val="070707"/>
                  </a:solidFill>
                  <a:latin typeface="微软雅黑" panose="020B0503020204020204" pitchFamily="34" charset="-122"/>
                  <a:ea typeface="微软雅黑" panose="020B0503020204020204" pitchFamily="34" charset="-122"/>
                </a:endParaRPr>
              </a:p>
              <a:p>
                <a:pPr indent="457200"/>
                <a:endParaRPr lang="en-US" altLang="zh-CN" sz="2400" dirty="0">
                  <a:solidFill>
                    <a:srgbClr val="070707"/>
                  </a:solidFill>
                  <a:latin typeface="微软雅黑" panose="020B0503020204020204" pitchFamily="34" charset="-122"/>
                  <a:ea typeface="微软雅黑" panose="020B0503020204020204" pitchFamily="34" charset="-122"/>
                </a:endParaRPr>
              </a:p>
              <a:p>
                <a:pPr indent="457200"/>
                <a:endParaRPr lang="en-US" altLang="zh-CN" sz="2400" b="1" dirty="0">
                  <a:solidFill>
                    <a:srgbClr val="070707"/>
                  </a:solidFill>
                  <a:latin typeface="微软雅黑" panose="020B0503020204020204" pitchFamily="34" charset="-122"/>
                  <a:ea typeface="微软雅黑" panose="020B0503020204020204" pitchFamily="34" charset="-122"/>
                </a:endParaRPr>
              </a:p>
              <a:p>
                <a:pPr indent="457200"/>
                <a:r>
                  <a:rPr lang="zh-CN" altLang="en-US" sz="2400" b="1" dirty="0">
                    <a:solidFill>
                      <a:srgbClr val="070707"/>
                    </a:solidFill>
                    <a:latin typeface="微软雅黑" panose="020B0503020204020204" pitchFamily="34" charset="-122"/>
                    <a:ea typeface="微软雅黑" panose="020B0503020204020204" pitchFamily="34" charset="-122"/>
                  </a:rPr>
                  <a:t>特点</a:t>
                </a:r>
                <a:r>
                  <a:rPr lang="zh-CN" altLang="en-US" sz="2400" dirty="0">
                    <a:solidFill>
                      <a:srgbClr val="070707"/>
                    </a:solidFill>
                    <a:latin typeface="微软雅黑" panose="020B0503020204020204" pitchFamily="34" charset="-122"/>
                    <a:ea typeface="微软雅黑" panose="020B0503020204020204" pitchFamily="34" charset="-122"/>
                  </a:rPr>
                  <a:t>：对于输入函数需要使用离散表示，对于输出函数不需要离散表示。</a:t>
                </a:r>
              </a:p>
            </p:txBody>
          </p:sp>
        </mc:Choice>
        <mc:Fallback xmlns="">
          <p:sp>
            <p:nvSpPr>
              <p:cNvPr id="2" name="矩形 1"/>
              <p:cNvSpPr>
                <a:spLocks noRot="1" noChangeAspect="1" noMove="1" noResize="1" noEditPoints="1" noAdjustHandles="1" noChangeArrowheads="1" noChangeShapeType="1" noTextEdit="1"/>
              </p:cNvSpPr>
              <p:nvPr/>
            </p:nvSpPr>
            <p:spPr>
              <a:xfrm>
                <a:off x="182913" y="854690"/>
                <a:ext cx="11429516" cy="5113323"/>
              </a:xfrm>
              <a:prstGeom prst="rect">
                <a:avLst/>
              </a:prstGeom>
              <a:blipFill rotWithShape="1">
                <a:blip r:embed="rId4"/>
                <a:stretch>
                  <a:fillRect t="-12" r="2" b="6"/>
                </a:stretch>
              </a:blipFill>
            </p:spPr>
            <p:txBody>
              <a:bodyPr/>
              <a:lstStyle/>
              <a:p>
                <a:r>
                  <a:rPr lang="zh-CN" altLang="en-US">
                    <a:noFill/>
                  </a:rPr>
                  <a:t> </a:t>
                </a:r>
              </a:p>
            </p:txBody>
          </p:sp>
        </mc:Fallback>
      </mc:AlternateContent>
      <p:sp>
        <p:nvSpPr>
          <p:cNvPr id="5" name="矩形 4"/>
          <p:cNvSpPr/>
          <p:nvPr/>
        </p:nvSpPr>
        <p:spPr>
          <a:xfrm>
            <a:off x="220136" y="6300000"/>
            <a:ext cx="9605433" cy="492443"/>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L. Lu, et al. Learning nonlinear operators via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DeepONet</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based on the universal approximation theorem of operators. Nature machine intelligence 3.3 (2021): 218-229.</a:t>
            </a:r>
          </a:p>
        </p:txBody>
      </p:sp>
      <p:grpSp>
        <p:nvGrpSpPr>
          <p:cNvPr id="11" name="组合 10"/>
          <p:cNvGrpSpPr/>
          <p:nvPr/>
        </p:nvGrpSpPr>
        <p:grpSpPr>
          <a:xfrm>
            <a:off x="2234993" y="3990006"/>
            <a:ext cx="2891456" cy="579664"/>
            <a:chOff x="2544236" y="4326469"/>
            <a:chExt cx="2891456" cy="579664"/>
          </a:xfrm>
        </p:grpSpPr>
        <p:sp>
          <p:nvSpPr>
            <p:cNvPr id="6" name="左大括号 5"/>
            <p:cNvSpPr/>
            <p:nvPr/>
          </p:nvSpPr>
          <p:spPr>
            <a:xfrm rot="16200000">
              <a:off x="3498854" y="3371851"/>
              <a:ext cx="211664" cy="2120900"/>
            </a:xfrm>
            <a:prstGeom prst="leftBrace">
              <a:avLst>
                <a:gd name="adj1" fmla="val 80501"/>
                <a:gd name="adj2" fmla="val 50000"/>
              </a:avLst>
            </a:prstGeom>
            <a:ln w="25400">
              <a:solidFill>
                <a:srgbClr val="07070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左大括号 7"/>
            <p:cNvSpPr/>
            <p:nvPr/>
          </p:nvSpPr>
          <p:spPr>
            <a:xfrm rot="16200000">
              <a:off x="4955493" y="4104588"/>
              <a:ext cx="211664" cy="655425"/>
            </a:xfrm>
            <a:prstGeom prst="leftBrace">
              <a:avLst>
                <a:gd name="adj1" fmla="val 80501"/>
                <a:gd name="adj2" fmla="val 50000"/>
              </a:avLst>
            </a:prstGeom>
            <a:ln w="25400">
              <a:solidFill>
                <a:srgbClr val="07070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3142221" y="4536801"/>
              <a:ext cx="949299" cy="369332"/>
            </a:xfrm>
            <a:prstGeom prst="rect">
              <a:avLst/>
            </a:prstGeom>
          </p:spPr>
          <p:txBody>
            <a:bodyPr wrap="none">
              <a:spAutoFit/>
            </a:bodyPr>
            <a:lstStyle/>
            <a:p>
              <a:r>
                <a:rPr lang="en-US" altLang="zh-CN" dirty="0">
                  <a:solidFill>
                    <a:srgbClr val="070707"/>
                  </a:solidFill>
                  <a:latin typeface="微软雅黑" panose="020B0503020204020204" pitchFamily="34" charset="-122"/>
                  <a:ea typeface="微软雅黑" panose="020B0503020204020204" pitchFamily="34" charset="-122"/>
                </a:rPr>
                <a:t>branch</a:t>
              </a:r>
              <a:endParaRPr lang="zh-CN" altLang="en-US" dirty="0"/>
            </a:p>
          </p:txBody>
        </p:sp>
        <p:sp>
          <p:nvSpPr>
            <p:cNvPr id="9" name="矩形 8"/>
            <p:cNvSpPr/>
            <p:nvPr/>
          </p:nvSpPr>
          <p:spPr>
            <a:xfrm>
              <a:off x="4665929" y="4528031"/>
              <a:ext cx="769763" cy="369332"/>
            </a:xfrm>
            <a:prstGeom prst="rect">
              <a:avLst/>
            </a:prstGeom>
          </p:spPr>
          <p:txBody>
            <a:bodyPr wrap="none">
              <a:spAutoFit/>
            </a:bodyPr>
            <a:lstStyle/>
            <a:p>
              <a:r>
                <a:rPr lang="en-US" altLang="zh-CN" dirty="0">
                  <a:solidFill>
                    <a:srgbClr val="070707"/>
                  </a:solidFill>
                  <a:latin typeface="微软雅黑" panose="020B0503020204020204" pitchFamily="34" charset="-122"/>
                  <a:ea typeface="微软雅黑" panose="020B0503020204020204" pitchFamily="34" charset="-122"/>
                </a:rPr>
                <a:t>trunk</a:t>
              </a:r>
              <a:endParaRPr lang="zh-CN" altLang="en-US"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学习解算子：</a:t>
            </a:r>
            <a:r>
              <a:rPr lang="en-US" altLang="zh-CN" dirty="0" err="1"/>
              <a:t>DeepONet</a:t>
            </a:r>
            <a:r>
              <a:rPr lang="zh-CN" altLang="en-US" dirty="0"/>
              <a:t>示例</a:t>
            </a:r>
          </a:p>
        </p:txBody>
      </p:sp>
      <p:pic>
        <p:nvPicPr>
          <p:cNvPr id="12" name="图片 11"/>
          <p:cNvPicPr>
            <a:picLocks noChangeAspect="1"/>
          </p:cNvPicPr>
          <p:nvPr>
            <p:custDataLst>
              <p:tags r:id="rId1"/>
            </p:custDataLst>
          </p:nvPr>
        </p:nvPicPr>
        <p:blipFill>
          <a:blip r:embed="rId3"/>
          <a:stretch>
            <a:fillRect/>
          </a:stretch>
        </p:blipFill>
        <p:spPr>
          <a:xfrm>
            <a:off x="5720715" y="922655"/>
            <a:ext cx="6471285" cy="4550410"/>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6297839" y="5299694"/>
                <a:ext cx="5544457" cy="835206"/>
              </a:xfrm>
              <a:prstGeom prst="rect">
                <a:avLst/>
              </a:prstGeom>
              <a:noFill/>
            </p:spPr>
            <p:txBody>
              <a:bodyPr wrap="square" rtlCol="0">
                <a:noAutofit/>
              </a:bodyPr>
              <a:lstStyle/>
              <a:p>
                <a:r>
                  <a:rPr lang="zh-CN" altLang="en-US" sz="2000" dirty="0">
                    <a:solidFill>
                      <a:srgbClr val="070707"/>
                    </a:solidFill>
                    <a:latin typeface="微软雅黑" panose="020B0503020204020204" pitchFamily="34" charset="-122"/>
                    <a:ea typeface="微软雅黑" panose="020B0503020204020204" pitchFamily="34" charset="-122"/>
                  </a:rPr>
                  <a:t>随机椭圆方程的数值结果：图</a:t>
                </a:r>
                <a:r>
                  <a:rPr lang="en-US" altLang="zh-CN" sz="2000" dirty="0">
                    <a:solidFill>
                      <a:srgbClr val="070707"/>
                    </a:solidFill>
                    <a:latin typeface="微软雅黑" panose="020B0503020204020204" pitchFamily="34" charset="-122"/>
                    <a:ea typeface="微软雅黑" panose="020B0503020204020204" pitchFamily="34" charset="-122"/>
                  </a:rPr>
                  <a:t>a</a:t>
                </a:r>
                <a:r>
                  <a:rPr lang="zh-CN" altLang="en-US" sz="2000" dirty="0">
                    <a:solidFill>
                      <a:srgbClr val="070707"/>
                    </a:solidFill>
                    <a:latin typeface="微软雅黑" panose="020B0503020204020204" pitchFamily="34" charset="-122"/>
                    <a:ea typeface="微软雅黑" panose="020B0503020204020204" pitchFamily="34" charset="-122"/>
                  </a:rPr>
                  <a:t>为两种随机采样的结果；图</a:t>
                </a:r>
                <a:r>
                  <a:rPr lang="en-US" altLang="zh-CN" sz="2000" dirty="0">
                    <a:solidFill>
                      <a:srgbClr val="070707"/>
                    </a:solidFill>
                    <a:latin typeface="微软雅黑" panose="020B0503020204020204" pitchFamily="34" charset="-122"/>
                    <a:ea typeface="微软雅黑" panose="020B0503020204020204" pitchFamily="34" charset="-122"/>
                  </a:rPr>
                  <a:t>b</a:t>
                </a:r>
                <a:r>
                  <a:rPr lang="zh-CN" altLang="en-US" sz="2000" dirty="0">
                    <a:solidFill>
                      <a:srgbClr val="070707"/>
                    </a:solidFill>
                    <a:latin typeface="微软雅黑" panose="020B0503020204020204" pitchFamily="34" charset="-122"/>
                    <a:ea typeface="微软雅黑" panose="020B0503020204020204" pitchFamily="34" charset="-122"/>
                  </a:rPr>
                  <a:t>为解的均值；图</a:t>
                </a:r>
                <a:r>
                  <a:rPr lang="en-US" altLang="zh-CN" sz="2000" dirty="0">
                    <a:solidFill>
                      <a:srgbClr val="070707"/>
                    </a:solidFill>
                    <a:latin typeface="微软雅黑" panose="020B0503020204020204" pitchFamily="34" charset="-122"/>
                    <a:ea typeface="微软雅黑" panose="020B0503020204020204" pitchFamily="34" charset="-122"/>
                  </a:rPr>
                  <a:t>c</a:t>
                </a:r>
                <a:r>
                  <a:rPr lang="zh-CN" altLang="en-US" sz="2000" dirty="0">
                    <a:solidFill>
                      <a:srgbClr val="070707"/>
                    </a:solidFill>
                    <a:latin typeface="微软雅黑" panose="020B0503020204020204" pitchFamily="34" charset="-122"/>
                    <a:ea typeface="微软雅黑" panose="020B0503020204020204" pitchFamily="34" charset="-122"/>
                  </a:rPr>
                  <a:t>为解的标准差。其中</a:t>
                </a:r>
                <a14:m>
                  <m:oMath xmlns:m="http://schemas.openxmlformats.org/officeDocument/2006/math">
                    <m:r>
                      <a:rPr lang="en-US" altLang="zh-CN" sz="2000" i="1" dirty="0">
                        <a:solidFill>
                          <a:srgbClr val="070707"/>
                        </a:solidFill>
                        <a:latin typeface="Cambria Math" panose="02040503050406030204" pitchFamily="18" charset="0"/>
                        <a:ea typeface="微软雅黑" panose="020B0503020204020204" pitchFamily="34" charset="-122"/>
                      </a:rPr>
                      <m:t>𝑙</m:t>
                    </m:r>
                  </m:oMath>
                </a14:m>
                <a:r>
                  <a:rPr lang="zh-CN" altLang="en-US" sz="2000" dirty="0">
                    <a:solidFill>
                      <a:srgbClr val="070707"/>
                    </a:solidFill>
                    <a:latin typeface="微软雅黑" panose="020B0503020204020204" pitchFamily="34" charset="-122"/>
                    <a:ea typeface="微软雅黑" panose="020B0503020204020204" pitchFamily="34" charset="-122"/>
                  </a:rPr>
                  <a:t>是生成函数</a:t>
                </a:r>
                <a14:m>
                  <m:oMath xmlns:m="http://schemas.openxmlformats.org/officeDocument/2006/math">
                    <m:r>
                      <a:rPr lang="en-US" altLang="zh-CN" sz="2000" i="1" dirty="0">
                        <a:solidFill>
                          <a:srgbClr val="070707"/>
                        </a:solidFill>
                        <a:latin typeface="Cambria Math" panose="02040503050406030204" pitchFamily="18" charset="0"/>
                        <a:ea typeface="微软雅黑" panose="020B0503020204020204" pitchFamily="34" charset="-122"/>
                      </a:rPr>
                      <m:t>𝑏</m:t>
                    </m:r>
                  </m:oMath>
                </a14:m>
                <a:r>
                  <a:rPr lang="zh-CN" altLang="en-US" sz="2000" dirty="0">
                    <a:solidFill>
                      <a:srgbClr val="070707"/>
                    </a:solidFill>
                    <a:latin typeface="微软雅黑" panose="020B0503020204020204" pitchFamily="34" charset="-122"/>
                    <a:ea typeface="微软雅黑" panose="020B0503020204020204" pitchFamily="34" charset="-122"/>
                  </a:rPr>
                  <a:t>的参数。</a:t>
                </a:r>
              </a:p>
            </p:txBody>
          </p:sp>
        </mc:Choice>
        <mc:Fallback xmlns="">
          <p:sp>
            <p:nvSpPr>
              <p:cNvPr id="13" name="文本框 12"/>
              <p:cNvSpPr txBox="1">
                <a:spLocks noRot="1" noChangeAspect="1" noMove="1" noResize="1" noEditPoints="1" noAdjustHandles="1" noChangeArrowheads="1" noChangeShapeType="1" noTextEdit="1"/>
              </p:cNvSpPr>
              <p:nvPr/>
            </p:nvSpPr>
            <p:spPr>
              <a:xfrm>
                <a:off x="6297839" y="5299694"/>
                <a:ext cx="5544457" cy="835206"/>
              </a:xfrm>
              <a:prstGeom prst="rect">
                <a:avLst/>
              </a:prstGeom>
              <a:blipFill rotWithShape="1">
                <a:blip r:embed="rId4"/>
                <a:stretch>
                  <a:fillRect l="-10" t="-74" r="3" b="-14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81242" y="1113454"/>
                <a:ext cx="5164425" cy="5119735"/>
              </a:xfrm>
              <a:prstGeom prst="rect">
                <a:avLst/>
              </a:prstGeom>
            </p:spPr>
            <p:txBody>
              <a:bodyPr wrap="square">
                <a:spAutoFit/>
              </a:bodyPr>
              <a:lstStyle/>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考虑带噪声的椭圆方程：</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m:t>
                            </m:r>
                            <m:r>
                              <m:rPr>
                                <m:sty m:val="p"/>
                              </m:rPr>
                              <a:rPr lang="zh-CN" altLang="en-US" sz="2400">
                                <a:solidFill>
                                  <a:srgbClr val="000000"/>
                                </a:solidFill>
                                <a:latin typeface="Cambria Math" panose="02040503050406030204" pitchFamily="18" charset="0"/>
                              </a:rPr>
                              <m:t>div</m:t>
                            </m:r>
                            <m:d>
                              <m:dPr>
                                <m:ctrlPr>
                                  <a:rPr lang="zh-CN" altLang="en-US" sz="2400" i="1">
                                    <a:solidFill>
                                      <a:srgbClr val="000000"/>
                                    </a:solidFill>
                                    <a:latin typeface="Cambria Math" panose="02040503050406030204" pitchFamily="18" charset="0"/>
                                  </a:rPr>
                                </m:ctrlPr>
                              </m:dPr>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𝑏</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𝑥</m:t>
                                        </m:r>
                                        <m:func>
                                          <m:funcPr>
                                            <m:ctrlPr>
                                              <a:rPr lang="zh-CN" altLang="en-US" sz="2400" i="1">
                                                <a:solidFill>
                                                  <a:srgbClr val="000000"/>
                                                </a:solidFill>
                                                <a:latin typeface="Cambria Math" panose="02040503050406030204" pitchFamily="18" charset="0"/>
                                              </a:rPr>
                                            </m:ctrlPr>
                                          </m:funcPr>
                                          <m:fName>
                                            <m:r>
                                              <a:rPr lang="zh-CN" altLang="en-US" sz="2400">
                                                <a:solidFill>
                                                  <a:srgbClr val="000000"/>
                                                </a:solidFill>
                                                <a:latin typeface="Cambria Math" panose="02040503050406030204" pitchFamily="18" charset="0"/>
                                              </a:rPr>
                                              <m:t>;</m:t>
                                            </m:r>
                                          </m:fName>
                                          <m:e>
                                            <m:r>
                                              <a:rPr lang="zh-CN" altLang="en-US" sz="2400" i="1">
                                                <a:solidFill>
                                                  <a:srgbClr val="000000"/>
                                                </a:solidFill>
                                                <a:latin typeface="Cambria Math" panose="02040503050406030204" pitchFamily="18" charset="0"/>
                                              </a:rPr>
                                              <m:t>𝜔</m:t>
                                            </m:r>
                                          </m:e>
                                        </m:func>
                                      </m:e>
                                    </m:d>
                                  </m:sup>
                                </m:sSup>
                                <m:r>
                                  <m:rPr>
                                    <m:sty m:val="p"/>
                                  </m:rP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𝑥</m:t>
                                    </m:r>
                                    <m:func>
                                      <m:funcPr>
                                        <m:ctrlPr>
                                          <a:rPr lang="zh-CN" altLang="en-US" sz="2400" i="1">
                                            <a:solidFill>
                                              <a:srgbClr val="000000"/>
                                            </a:solidFill>
                                            <a:latin typeface="Cambria Math" panose="02040503050406030204" pitchFamily="18" charset="0"/>
                                          </a:rPr>
                                        </m:ctrlPr>
                                      </m:funcPr>
                                      <m:fName>
                                        <m:r>
                                          <a:rPr lang="zh-CN" altLang="en-US" sz="2400">
                                            <a:solidFill>
                                              <a:srgbClr val="000000"/>
                                            </a:solidFill>
                                            <a:latin typeface="Cambria Math" panose="02040503050406030204" pitchFamily="18" charset="0"/>
                                          </a:rPr>
                                          <m:t>;</m:t>
                                        </m:r>
                                      </m:fName>
                                      <m:e>
                                        <m:r>
                                          <a:rPr lang="zh-CN" altLang="en-US" sz="2400" i="1">
                                            <a:solidFill>
                                              <a:srgbClr val="000000"/>
                                            </a:solidFill>
                                            <a:latin typeface="Cambria Math" panose="02040503050406030204" pitchFamily="18" charset="0"/>
                                          </a:rPr>
                                          <m:t>𝜔</m:t>
                                        </m:r>
                                      </m:e>
                                    </m:func>
                                  </m:e>
                                </m:d>
                              </m:e>
                            </m:d>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𝑓</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𝑥</m:t>
                                </m:r>
                              </m:e>
                            </m:d>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0,1</m:t>
                                </m:r>
                              </m:e>
                            </m:d>
                            <m:r>
                              <a:rPr lang="zh-CN" altLang="en-US" sz="2400" i="1">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𝜔</m:t>
                            </m:r>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Ω</m:t>
                            </m:r>
                            <m:r>
                              <a:rPr lang="zh-CN" altLang="en-US" sz="2400" i="1">
                                <a:solidFill>
                                  <a:srgbClr val="000000"/>
                                </a:solidFill>
                                <a:latin typeface="Cambria Math" panose="02040503050406030204" pitchFamily="18" charset="0"/>
                              </a:rPr>
                              <m:t>,</m:t>
                            </m:r>
                          </m:e>
                        </m:eqArr>
                      </m:e>
                    </m:d>
                  </m:oMath>
                </a14:m>
                <a:endParaRPr lang="en-US" altLang="zh-CN" sz="2400" dirty="0">
                  <a:latin typeface="Cambria Math" panose="02040503050406030204" pitchFamily="18" charset="0"/>
                </a:endParaRPr>
              </a:p>
              <a:p>
                <a:pPr>
                  <a:lnSpc>
                    <a:spcPct val="150000"/>
                  </a:lnSpc>
                </a:pPr>
                <a:endParaRPr lang="zh-CN" altLang="en-US" sz="2400" dirty="0">
                  <a:latin typeface="Cambria Math" panose="02040503050406030204" pitchFamily="18" charset="0"/>
                </a:endParaRPr>
              </a:p>
              <a:p>
                <a:pPr>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其中</a:t>
                </a:r>
                <a14:m>
                  <m:oMath xmlns:m="http://schemas.openxmlformats.org/officeDocument/2006/math">
                    <m:r>
                      <a:rPr lang="zh-CN" altLang="en-US" sz="2400" i="1" smtClean="0">
                        <a:solidFill>
                          <a:srgbClr val="070707"/>
                        </a:solidFill>
                        <a:latin typeface="Cambria Math" panose="02040503050406030204" pitchFamily="18" charset="0"/>
                        <a:ea typeface="微软雅黑" panose="020B0503020204020204" pitchFamily="34" charset="-122"/>
                      </a:rPr>
                      <m:t>𝜔</m:t>
                    </m:r>
                  </m:oMath>
                </a14:m>
                <a:r>
                  <a:rPr lang="zh-CN" altLang="en-US" sz="2400" dirty="0">
                    <a:solidFill>
                      <a:srgbClr val="070707"/>
                    </a:solidFill>
                    <a:latin typeface="微软雅黑" panose="020B0503020204020204" pitchFamily="34" charset="-122"/>
                    <a:ea typeface="微软雅黑" panose="020B0503020204020204" pitchFamily="34" charset="-122"/>
                  </a:rPr>
                  <a:t>是随机噪声，在数据备置的时候会对其采样。给定函数</a:t>
                </a:r>
                <a14:m>
                  <m:oMath xmlns:m="http://schemas.openxmlformats.org/officeDocument/2006/math">
                    <m:r>
                      <a:rPr lang="en-US" altLang="zh-CN" sz="2400" b="0" i="1" smtClean="0">
                        <a:solidFill>
                          <a:srgbClr val="070707"/>
                        </a:solidFill>
                        <a:latin typeface="Cambria Math" panose="02040503050406030204" pitchFamily="18" charset="0"/>
                        <a:ea typeface="微软雅黑" panose="020B0503020204020204" pitchFamily="34" charset="-122"/>
                      </a:rPr>
                      <m:t>𝑓</m:t>
                    </m:r>
                  </m:oMath>
                </a14:m>
                <a:r>
                  <a:rPr lang="zh-CN" altLang="en-US" sz="2400" dirty="0">
                    <a:solidFill>
                      <a:srgbClr val="070707"/>
                    </a:solidFill>
                    <a:latin typeface="微软雅黑" panose="020B0503020204020204" pitchFamily="34" charset="-122"/>
                    <a:ea typeface="微软雅黑" panose="020B0503020204020204" pitchFamily="34" charset="-122"/>
                  </a:rPr>
                  <a:t>，学习函数</a:t>
                </a:r>
                <a14:m>
                  <m:oMath xmlns:m="http://schemas.openxmlformats.org/officeDocument/2006/math">
                    <m:r>
                      <a:rPr lang="en-US" altLang="zh-CN" sz="2400" b="0" i="1" smtClean="0">
                        <a:solidFill>
                          <a:srgbClr val="070707"/>
                        </a:solidFill>
                        <a:latin typeface="Cambria Math" panose="02040503050406030204" pitchFamily="18" charset="0"/>
                        <a:ea typeface="微软雅黑" panose="020B0503020204020204" pitchFamily="34" charset="-122"/>
                      </a:rPr>
                      <m:t>𝑏</m:t>
                    </m:r>
                  </m:oMath>
                </a14:m>
                <a:r>
                  <a:rPr lang="zh-CN" altLang="en-US" sz="2400" dirty="0">
                    <a:solidFill>
                      <a:srgbClr val="070707"/>
                    </a:solidFill>
                    <a:latin typeface="微软雅黑" panose="020B0503020204020204" pitchFamily="34" charset="-122"/>
                    <a:ea typeface="微软雅黑" panose="020B0503020204020204" pitchFamily="34" charset="-122"/>
                  </a:rPr>
                  <a:t>到</a:t>
                </a:r>
                <a14:m>
                  <m:oMath xmlns:m="http://schemas.openxmlformats.org/officeDocument/2006/math">
                    <m:r>
                      <a:rPr lang="en-US" altLang="zh-CN" sz="2400" b="0" i="1" dirty="0" smtClean="0">
                        <a:solidFill>
                          <a:srgbClr val="070707"/>
                        </a:solidFill>
                        <a:latin typeface="Cambria Math" panose="02040503050406030204" pitchFamily="18" charset="0"/>
                        <a:ea typeface="微软雅黑" panose="020B0503020204020204" pitchFamily="34" charset="-122"/>
                      </a:rPr>
                      <m:t>𝑢</m:t>
                    </m:r>
                  </m:oMath>
                </a14:m>
                <a:r>
                  <a:rPr lang="zh-CN" altLang="en-US" sz="2400" dirty="0">
                    <a:solidFill>
                      <a:srgbClr val="070707"/>
                    </a:solidFill>
                    <a:latin typeface="微软雅黑" panose="020B0503020204020204" pitchFamily="34" charset="-122"/>
                    <a:ea typeface="微软雅黑" panose="020B0503020204020204" pitchFamily="34" charset="-122"/>
                  </a:rPr>
                  <a:t>的映射。</a:t>
                </a:r>
              </a:p>
              <a:p>
                <a:pPr>
                  <a:lnSpc>
                    <a:spcPct val="150000"/>
                  </a:lnSpc>
                </a:pPr>
                <a:endParaRPr lang="zh-CN" altLang="en-US" sz="24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381242" y="1113454"/>
                <a:ext cx="5164425" cy="5119735"/>
              </a:xfrm>
              <a:prstGeom prst="rect">
                <a:avLst/>
              </a:prstGeom>
              <a:blipFill rotWithShape="1">
                <a:blip r:embed="rId5"/>
                <a:stretch>
                  <a:fillRect l="-5" t="-6" r="4" b="1"/>
                </a:stretch>
              </a:blipFill>
            </p:spPr>
            <p:txBody>
              <a:bodyPr/>
              <a:lstStyle/>
              <a:p>
                <a:r>
                  <a:rPr lang="zh-CN" altLang="en-US">
                    <a:noFill/>
                  </a:rPr>
                  <a:t> </a:t>
                </a:r>
              </a:p>
            </p:txBody>
          </p:sp>
        </mc:Fallback>
      </mc:AlternateContent>
      <p:sp>
        <p:nvSpPr>
          <p:cNvPr id="7" name="矩形 6"/>
          <p:cNvSpPr/>
          <p:nvPr/>
        </p:nvSpPr>
        <p:spPr>
          <a:xfrm>
            <a:off x="220136" y="6300000"/>
            <a:ext cx="9605433" cy="492443"/>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L. Lu, et al. Learning nonlinear operators via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DeepONet</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based on the universal approximation theorem of operators. Nature machine intelligence 3.3 (2021): 218-229.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学习解算子：格林函数</a:t>
            </a:r>
          </a:p>
        </p:txBody>
      </p:sp>
      <mc:AlternateContent xmlns:mc="http://schemas.openxmlformats.org/markup-compatibility/2006" xmlns:a14="http://schemas.microsoft.com/office/drawing/2010/main">
        <mc:Choice Requires="a14">
          <p:sp>
            <p:nvSpPr>
              <p:cNvPr id="2" name="文本框 1"/>
              <p:cNvSpPr txBox="1"/>
              <p:nvPr/>
            </p:nvSpPr>
            <p:spPr>
              <a:xfrm>
                <a:off x="349492" y="970218"/>
                <a:ext cx="11429516" cy="4807342"/>
              </a:xfrm>
              <a:prstGeom prst="rect">
                <a:avLst/>
              </a:prstGeom>
              <a:noFill/>
            </p:spPr>
            <p:txBody>
              <a:bodyPr wrap="square" rtlCol="0">
                <a:spAutoFit/>
              </a:bodyPr>
              <a:lstStyle/>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将输入函数与输出函数看作是离散数据，可以直接使用网络来学习两者之间的映射，但我们更希望网络能学到符合</a:t>
                </a:r>
                <a:r>
                  <a:rPr lang="en-US" altLang="zh-CN" sz="2000" dirty="0">
                    <a:solidFill>
                      <a:srgbClr val="070707"/>
                    </a:solidFill>
                    <a:latin typeface="微软雅黑" panose="020B0503020204020204" pitchFamily="34" charset="-122"/>
                    <a:ea typeface="微软雅黑" panose="020B0503020204020204" pitchFamily="34" charset="-122"/>
                  </a:rPr>
                  <a:t>PDE</a:t>
                </a:r>
                <a:r>
                  <a:rPr lang="zh-CN" altLang="en-US" sz="2000" dirty="0">
                    <a:solidFill>
                      <a:srgbClr val="070707"/>
                    </a:solidFill>
                    <a:latin typeface="微软雅黑" panose="020B0503020204020204" pitchFamily="34" charset="-122"/>
                    <a:ea typeface="微软雅黑" panose="020B0503020204020204" pitchFamily="34" charset="-122"/>
                  </a:rPr>
                  <a:t>解算子性质的映射，考虑如下线性的偏微分方程：</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Cambria Math" panose="02040503050406030204" pitchFamily="18" charset="0"/>
                        </a:rPr>
                        <m:t>ℒ</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𝑢</m:t>
                          </m:r>
                        </m:e>
                      </m:d>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𝑓</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r>
                        <a:rPr lang="en-US" altLang="zh-CN" sz="2000" b="0" i="1" smtClean="0">
                          <a:solidFill>
                            <a:srgbClr val="070707"/>
                          </a:solidFill>
                          <a:latin typeface="Cambria Math" panose="02040503050406030204" pitchFamily="18" charset="0"/>
                          <a:ea typeface="微软雅黑" panose="020B0503020204020204" pitchFamily="34" charset="-122"/>
                        </a:rPr>
                        <m:t>,</m:t>
                      </m:r>
                    </m:oMath>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=0, </m:t>
                      </m:r>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r>
                        <a:rPr lang="en-US" altLang="zh-CN" sz="2000" b="0" i="0"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我们可以定义格林函数</a:t>
                </a:r>
                <a14:m>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𝐺</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Cambria Math" panose="02040503050406030204" pitchFamily="18" charset="0"/>
                      </a:rPr>
                      <m:t>ℝ</m:t>
                    </m:r>
                  </m:oMath>
                </a14:m>
                <a:r>
                  <a:rPr lang="zh-CN" altLang="en-US" sz="2000" dirty="0">
                    <a:solidFill>
                      <a:srgbClr val="070707"/>
                    </a:solidFill>
                    <a:latin typeface="微软雅黑" panose="020B0503020204020204" pitchFamily="34" charset="-122"/>
                    <a:ea typeface="微软雅黑" panose="020B0503020204020204" pitchFamily="34" charset="-122"/>
                  </a:rPr>
                  <a:t>，满足：</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Cambria Math" panose="02040503050406030204" pitchFamily="18" charset="0"/>
                        </a:rPr>
                        <m:t>ℒ</m:t>
                      </m:r>
                      <m:r>
                        <a:rPr lang="en-US" altLang="zh-CN" sz="2000" b="0" i="1" smtClean="0">
                          <a:solidFill>
                            <a:srgbClr val="070707"/>
                          </a:solidFill>
                          <a:latin typeface="Cambria Math" panose="02040503050406030204" pitchFamily="18" charset="0"/>
                          <a:ea typeface="微软雅黑" panose="020B0503020204020204" pitchFamily="34" charset="-122"/>
                        </a:rPr>
                        <m:t>𝐺</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 ⋅</m:t>
                          </m:r>
                        </m:e>
                      </m:d>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𝛿</m:t>
                          </m:r>
                        </m:e>
                        <m:sub>
                          <m:r>
                            <a:rPr lang="en-US" altLang="zh-CN" sz="2000" b="0" i="1" smtClean="0">
                              <a:solidFill>
                                <a:srgbClr val="070707"/>
                              </a:solidFill>
                              <a:latin typeface="Cambria Math" panose="02040503050406030204" pitchFamily="18" charset="0"/>
                              <a:ea typeface="微软雅黑" panose="020B0503020204020204" pitchFamily="34" charset="-122"/>
                            </a:rPr>
                            <m:t>𝑥</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m:t>
                          </m:r>
                        </m:e>
                      </m:d>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那么方程的解可以表示为</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nary>
                        <m:naryPr>
                          <m:ctrlPr>
                            <a:rPr lang="en-US" altLang="zh-CN" sz="2000" b="0" i="1" smtClean="0">
                              <a:solidFill>
                                <a:srgbClr val="070707"/>
                              </a:solidFill>
                              <a:latin typeface="Cambria Math" panose="02040503050406030204" pitchFamily="18" charset="0"/>
                              <a:ea typeface="微软雅黑" panose="020B0503020204020204" pitchFamily="34" charset="-122"/>
                            </a:rPr>
                          </m:ctrlPr>
                        </m:naryPr>
                        <m:sub>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sub>
                        <m:sup/>
                        <m:e>
                          <m:r>
                            <a:rPr lang="en-US" altLang="zh-CN" sz="2000" b="0" i="1" smtClean="0">
                              <a:solidFill>
                                <a:srgbClr val="070707"/>
                              </a:solidFill>
                              <a:latin typeface="Cambria Math" panose="02040503050406030204" pitchFamily="18" charset="0"/>
                              <a:ea typeface="微软雅黑" panose="020B0503020204020204" pitchFamily="34" charset="-122"/>
                            </a:rPr>
                            <m:t>𝐺</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𝑦</m:t>
                              </m:r>
                            </m:e>
                          </m:d>
                          <m:r>
                            <a:rPr lang="en-US" altLang="zh-CN" sz="2000" b="0" i="1" smtClean="0">
                              <a:solidFill>
                                <a:srgbClr val="070707"/>
                              </a:solidFill>
                              <a:latin typeface="Cambria Math" panose="02040503050406030204" pitchFamily="18" charset="0"/>
                              <a:ea typeface="微软雅黑" panose="020B0503020204020204" pitchFamily="34" charset="-122"/>
                            </a:rPr>
                            <m:t>𝑓</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𝑦</m:t>
                              </m:r>
                            </m:e>
                          </m:d>
                          <m:r>
                            <a:rPr lang="en-US" altLang="zh-CN" sz="2000" b="0" i="1" smtClean="0">
                              <a:solidFill>
                                <a:srgbClr val="070707"/>
                              </a:solidFill>
                              <a:latin typeface="Cambria Math" panose="02040503050406030204" pitchFamily="18" charset="0"/>
                              <a:ea typeface="微软雅黑" panose="020B0503020204020204" pitchFamily="34" charset="-122"/>
                            </a:rPr>
                            <m:t>𝑑𝑦</m:t>
                          </m:r>
                          <m:r>
                            <a:rPr lang="en-US" altLang="zh-CN" sz="2000" b="0" i="1" smtClean="0">
                              <a:solidFill>
                                <a:srgbClr val="070707"/>
                              </a:solidFill>
                              <a:latin typeface="Cambria Math" panose="02040503050406030204" pitchFamily="18" charset="0"/>
                              <a:ea typeface="微软雅黑" panose="020B0503020204020204" pitchFamily="34" charset="-122"/>
                            </a:rPr>
                            <m:t> </m:t>
                          </m:r>
                        </m:e>
                      </m:nary>
                    </m:oMath>
                  </m:oMathPara>
                </a14:m>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格林函数虽然形式简单，但实际上很难显式计算，使用网络学习解算子可以看作是在拟合格林函数。</a:t>
                </a:r>
                <a:endParaRPr lang="en-US" altLang="zh-CN" sz="20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9492" y="970218"/>
                <a:ext cx="11429516" cy="4807342"/>
              </a:xfrm>
              <a:prstGeom prst="rect">
                <a:avLst/>
              </a:prstGeom>
              <a:blipFill rotWithShape="1">
                <a:blip r:embed="rId2"/>
                <a:stretch>
                  <a:fillRect l="-2" t="-12" r="3" b="7"/>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学习解算子：傅里叶神经算子</a:t>
            </a:r>
          </a:p>
        </p:txBody>
      </p:sp>
      <p:sp>
        <p:nvSpPr>
          <p:cNvPr id="5" name="矩形 4"/>
          <p:cNvSpPr/>
          <p:nvPr/>
        </p:nvSpPr>
        <p:spPr>
          <a:xfrm>
            <a:off x="220136" y="6433350"/>
            <a:ext cx="9605433" cy="276999"/>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Z. Li, et al. Fourier Neural Operator for Parametric Partial Differential Equations. International Conference on Learning Representations. 2020.</a:t>
            </a:r>
          </a:p>
        </p:txBody>
      </p:sp>
      <mc:AlternateContent xmlns:mc="http://schemas.openxmlformats.org/markup-compatibility/2006" xmlns:a14="http://schemas.microsoft.com/office/drawing/2010/main">
        <mc:Choice Requires="a14">
          <p:sp>
            <p:nvSpPr>
              <p:cNvPr id="4" name="文本框 3"/>
              <p:cNvSpPr txBox="1"/>
              <p:nvPr/>
            </p:nvSpPr>
            <p:spPr>
              <a:xfrm>
                <a:off x="381242" y="914400"/>
                <a:ext cx="10864850" cy="5292987"/>
              </a:xfrm>
              <a:prstGeom prst="rect">
                <a:avLst/>
              </a:prstGeom>
              <a:noFill/>
            </p:spPr>
            <p:txBody>
              <a:bodyPr wrap="square" rtlCol="0" anchor="t">
                <a:spAutoFit/>
              </a:bodyPr>
              <a:lstStyle/>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对于非线性问题，并不存在基于格林函数表示的解，但是沿着用积分算子表示函数的思想，可以考虑使用这种迭代的形式对算子进行估计</a:t>
                </a:r>
                <a:r>
                  <a:rPr lang="en-US" altLang="zh-CN" sz="2000" dirty="0">
                    <a:solidFill>
                      <a:srgbClr val="070707"/>
                    </a:solidFill>
                    <a:latin typeface="微软雅黑" panose="020B0503020204020204" pitchFamily="34" charset="-122"/>
                    <a:ea typeface="微软雅黑" panose="020B0503020204020204" pitchFamily="34" charset="-122"/>
                  </a:rPr>
                  <a:t>,</a:t>
                </a:r>
              </a:p>
              <a:p>
                <a:pPr algn="l"/>
                <a:endParaRPr lang="en-US" altLang="zh-CN" sz="2000" dirty="0">
                  <a:solidFill>
                    <a:srgbClr val="070707"/>
                  </a:solidFill>
                  <a:latin typeface="微软雅黑" panose="020B0503020204020204" pitchFamily="34" charset="-122"/>
                  <a:ea typeface="微软雅黑" panose="020B0503020204020204" pitchFamily="34" charset="-122"/>
                </a:endParaRPr>
              </a:p>
              <a:p>
                <a:pPr algn="l"/>
                <a14:m>
                  <m:oMathPara xmlns:m="http://schemas.openxmlformats.org/officeDocument/2006/math">
                    <m:oMathParaPr>
                      <m:jc m:val="centerGroup"/>
                    </m:oMathParaPr>
                    <m:oMath xmlns:m="http://schemas.openxmlformats.org/officeDocument/2006/math">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𝑣</m:t>
                          </m:r>
                        </m:e>
                        <m:sub>
                          <m:r>
                            <a:rPr lang="en-US" altLang="zh-CN" sz="2000" b="0" i="1" smtClean="0">
                              <a:solidFill>
                                <a:srgbClr val="070707"/>
                              </a:solidFill>
                              <a:latin typeface="Cambria Math" panose="02040503050406030204" pitchFamily="18" charset="0"/>
                              <a:ea typeface="微软雅黑" panose="020B0503020204020204" pitchFamily="34" charset="-122"/>
                            </a:rPr>
                            <m:t>𝑚</m:t>
                          </m:r>
                          <m:r>
                            <a:rPr lang="en-US" altLang="zh-CN" sz="2000" b="0" i="1" smtClean="0">
                              <a:solidFill>
                                <a:srgbClr val="070707"/>
                              </a:solidFill>
                              <a:latin typeface="Cambria Math" panose="02040503050406030204" pitchFamily="18" charset="0"/>
                              <a:ea typeface="微软雅黑" panose="020B0503020204020204" pitchFamily="34" charset="-122"/>
                            </a:rPr>
                            <m:t>+1</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𝜎</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𝑊</m:t>
                              </m:r>
                            </m:e>
                            <m:sub>
                              <m:r>
                                <a:rPr lang="en-US" altLang="zh-CN" sz="2000" b="0" i="1" smtClean="0">
                                  <a:solidFill>
                                    <a:srgbClr val="070707"/>
                                  </a:solidFill>
                                  <a:latin typeface="Cambria Math" panose="02040503050406030204" pitchFamily="18" charset="0"/>
                                  <a:ea typeface="微软雅黑" panose="020B0503020204020204" pitchFamily="34" charset="-122"/>
                                </a:rPr>
                                <m:t>𝜃</m:t>
                              </m:r>
                            </m:sub>
                          </m:sSub>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𝑣</m:t>
                              </m:r>
                            </m:e>
                            <m:sub>
                              <m:r>
                                <a:rPr lang="en-US" altLang="zh-CN" sz="2000" b="0" i="1" smtClean="0">
                                  <a:solidFill>
                                    <a:srgbClr val="070707"/>
                                  </a:solidFill>
                                  <a:latin typeface="Cambria Math" panose="02040503050406030204" pitchFamily="18" charset="0"/>
                                  <a:ea typeface="微软雅黑" panose="020B0503020204020204" pitchFamily="34" charset="-122"/>
                                </a:rPr>
                                <m:t>𝑚</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 +</m:t>
                          </m:r>
                          <m:nary>
                            <m:naryPr>
                              <m:ctrlPr>
                                <a:rPr lang="en-US" altLang="zh-CN" sz="2000" b="0" i="1" smtClean="0">
                                  <a:solidFill>
                                    <a:srgbClr val="070707"/>
                                  </a:solidFill>
                                  <a:latin typeface="Cambria Math" panose="02040503050406030204" pitchFamily="18" charset="0"/>
                                  <a:ea typeface="微软雅黑" panose="020B0503020204020204" pitchFamily="34" charset="-122"/>
                                </a:rPr>
                              </m:ctrlPr>
                            </m:naryPr>
                            <m:sub>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sub>
                            <m:sup/>
                            <m:e>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𝐾</m:t>
                                  </m:r>
                                </m:e>
                                <m:sub>
                                  <m:r>
                                    <a:rPr lang="en-US" altLang="zh-CN" sz="2000" b="0" i="1" smtClean="0">
                                      <a:solidFill>
                                        <a:srgbClr val="070707"/>
                                      </a:solidFill>
                                      <a:latin typeface="Cambria Math" panose="02040503050406030204" pitchFamily="18" charset="0"/>
                                      <a:ea typeface="微软雅黑" panose="020B0503020204020204" pitchFamily="34" charset="-122"/>
                                    </a:rPr>
                                    <m:t>𝜙</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𝑦</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𝑎</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𝑎</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𝑦</m:t>
                                      </m:r>
                                    </m:e>
                                  </m:d>
                                </m:e>
                              </m:d>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𝑣</m:t>
                                  </m:r>
                                </m:e>
                                <m:sub>
                                  <m:r>
                                    <a:rPr lang="en-US" altLang="zh-CN" sz="2000" b="0" i="1" smtClean="0">
                                      <a:solidFill>
                                        <a:srgbClr val="070707"/>
                                      </a:solidFill>
                                      <a:latin typeface="Cambria Math" panose="02040503050406030204" pitchFamily="18" charset="0"/>
                                      <a:ea typeface="微软雅黑" panose="020B0503020204020204" pitchFamily="34" charset="-122"/>
                                    </a:rPr>
                                    <m:t>𝑚</m:t>
                                  </m:r>
                                </m:sub>
                              </m:sSub>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𝑦</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𝑑𝑦</m:t>
                              </m:r>
                            </m:e>
                          </m:nary>
                        </m:e>
                      </m:d>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傅里叶神经算子（</a:t>
                </a:r>
                <a:r>
                  <a:rPr lang="en-US" altLang="zh-CN" sz="2000" dirty="0">
                    <a:solidFill>
                      <a:srgbClr val="070707"/>
                    </a:solidFill>
                    <a:latin typeface="微软雅黑" panose="020B0503020204020204" pitchFamily="34" charset="-122"/>
                    <a:ea typeface="微软雅黑" panose="020B0503020204020204" pitchFamily="34" charset="-122"/>
                  </a:rPr>
                  <a:t>FNO</a:t>
                </a:r>
                <a:r>
                  <a:rPr lang="zh-CN" altLang="en-US" sz="2000" dirty="0">
                    <a:solidFill>
                      <a:srgbClr val="070707"/>
                    </a:solidFill>
                    <a:latin typeface="微软雅黑" panose="020B0503020204020204" pitchFamily="34" charset="-122"/>
                    <a:ea typeface="微软雅黑" panose="020B0503020204020204" pitchFamily="34" charset="-122"/>
                  </a:rPr>
                  <a:t>）就采取这样的格式，其核函数使用卷积形式，即：</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dirty="0" smtClean="0">
                              <a:solidFill>
                                <a:srgbClr val="070707"/>
                              </a:solidFill>
                              <a:latin typeface="Cambria Math" panose="02040503050406030204" pitchFamily="18" charset="0"/>
                              <a:ea typeface="微软雅黑" panose="020B0503020204020204" pitchFamily="34" charset="-122"/>
                            </a:rPr>
                          </m:ctrlPr>
                        </m:sSubPr>
                        <m:e>
                          <m:r>
                            <a:rPr lang="en-US" altLang="zh-CN" sz="2000" b="0" i="1" dirty="0" smtClean="0">
                              <a:solidFill>
                                <a:srgbClr val="070707"/>
                              </a:solidFill>
                              <a:latin typeface="Cambria Math" panose="02040503050406030204" pitchFamily="18" charset="0"/>
                              <a:ea typeface="微软雅黑" panose="020B0503020204020204" pitchFamily="34" charset="-122"/>
                            </a:rPr>
                            <m:t>𝐾</m:t>
                          </m:r>
                        </m:e>
                        <m:sub>
                          <m:r>
                            <a:rPr lang="en-US" altLang="zh-CN" sz="2000" b="0" i="1" dirty="0" smtClean="0">
                              <a:solidFill>
                                <a:srgbClr val="070707"/>
                              </a:solidFill>
                              <a:latin typeface="Cambria Math" panose="02040503050406030204" pitchFamily="18" charset="0"/>
                              <a:ea typeface="微软雅黑" panose="020B0503020204020204" pitchFamily="34" charset="-122"/>
                            </a:rPr>
                            <m:t>𝜙</m:t>
                          </m:r>
                        </m:sub>
                      </m:sSub>
                      <m:d>
                        <m:dPr>
                          <m:ctrlPr>
                            <a:rPr lang="en-US" altLang="zh-CN" sz="2000" b="0" i="1" dirty="0" smtClean="0">
                              <a:solidFill>
                                <a:srgbClr val="070707"/>
                              </a:solidFill>
                              <a:latin typeface="Cambria Math" panose="02040503050406030204" pitchFamily="18" charset="0"/>
                              <a:ea typeface="微软雅黑" panose="020B0503020204020204" pitchFamily="34" charset="-122"/>
                            </a:rPr>
                          </m:ctrlPr>
                        </m:dPr>
                        <m:e>
                          <m:r>
                            <a:rPr lang="en-US" altLang="zh-CN" sz="2000" b="0" i="1" dirty="0" smtClean="0">
                              <a:solidFill>
                                <a:srgbClr val="070707"/>
                              </a:solidFill>
                              <a:latin typeface="Cambria Math" panose="02040503050406030204" pitchFamily="18" charset="0"/>
                              <a:ea typeface="微软雅黑" panose="020B0503020204020204" pitchFamily="34" charset="-122"/>
                            </a:rPr>
                            <m:t>𝑥</m:t>
                          </m:r>
                          <m:r>
                            <a:rPr lang="en-US" altLang="zh-CN" sz="2000" b="0" i="1" dirty="0" smtClean="0">
                              <a:solidFill>
                                <a:srgbClr val="070707"/>
                              </a:solidFill>
                              <a:latin typeface="Cambria Math" panose="02040503050406030204" pitchFamily="18" charset="0"/>
                              <a:ea typeface="微软雅黑" panose="020B0503020204020204" pitchFamily="34" charset="-122"/>
                            </a:rPr>
                            <m:t>,</m:t>
                          </m:r>
                          <m:r>
                            <a:rPr lang="en-US" altLang="zh-CN" sz="2000" b="0" i="1" dirty="0" smtClean="0">
                              <a:solidFill>
                                <a:srgbClr val="070707"/>
                              </a:solidFill>
                              <a:latin typeface="Cambria Math" panose="02040503050406030204" pitchFamily="18" charset="0"/>
                              <a:ea typeface="微软雅黑" panose="020B0503020204020204" pitchFamily="34" charset="-122"/>
                            </a:rPr>
                            <m:t>𝑦</m:t>
                          </m:r>
                          <m:r>
                            <a:rPr lang="en-US" altLang="zh-CN" sz="2000" b="0" i="1" dirty="0" smtClean="0">
                              <a:solidFill>
                                <a:srgbClr val="070707"/>
                              </a:solidFill>
                              <a:latin typeface="Cambria Math" panose="02040503050406030204" pitchFamily="18" charset="0"/>
                              <a:ea typeface="微软雅黑" panose="020B0503020204020204" pitchFamily="34" charset="-122"/>
                            </a:rPr>
                            <m:t>,</m:t>
                          </m:r>
                          <m:r>
                            <a:rPr lang="en-US" altLang="zh-CN" sz="2000" b="0" i="1" dirty="0" smtClean="0">
                              <a:solidFill>
                                <a:srgbClr val="070707"/>
                              </a:solidFill>
                              <a:latin typeface="Cambria Math" panose="02040503050406030204" pitchFamily="18" charset="0"/>
                              <a:ea typeface="微软雅黑" panose="020B0503020204020204" pitchFamily="34" charset="-122"/>
                            </a:rPr>
                            <m:t>𝑎</m:t>
                          </m:r>
                          <m:d>
                            <m:dPr>
                              <m:ctrlPr>
                                <a:rPr lang="en-US" altLang="zh-CN" sz="2000" b="0" i="1" dirty="0" smtClean="0">
                                  <a:solidFill>
                                    <a:srgbClr val="070707"/>
                                  </a:solidFill>
                                  <a:latin typeface="Cambria Math" panose="02040503050406030204" pitchFamily="18" charset="0"/>
                                  <a:ea typeface="微软雅黑" panose="020B0503020204020204" pitchFamily="34" charset="-122"/>
                                </a:rPr>
                              </m:ctrlPr>
                            </m:dPr>
                            <m:e>
                              <m:r>
                                <a:rPr lang="en-US" altLang="zh-CN" sz="2000" b="0" i="1" dirty="0" smtClean="0">
                                  <a:solidFill>
                                    <a:srgbClr val="070707"/>
                                  </a:solidFill>
                                  <a:latin typeface="Cambria Math" panose="02040503050406030204" pitchFamily="18" charset="0"/>
                                  <a:ea typeface="微软雅黑" panose="020B0503020204020204" pitchFamily="34" charset="-122"/>
                                </a:rPr>
                                <m:t>𝑥</m:t>
                              </m:r>
                            </m:e>
                          </m:d>
                          <m:r>
                            <a:rPr lang="en-US" altLang="zh-CN" sz="2000" b="0" i="1" dirty="0" smtClean="0">
                              <a:solidFill>
                                <a:srgbClr val="070707"/>
                              </a:solidFill>
                              <a:latin typeface="Cambria Math" panose="02040503050406030204" pitchFamily="18" charset="0"/>
                              <a:ea typeface="微软雅黑" panose="020B0503020204020204" pitchFamily="34" charset="-122"/>
                            </a:rPr>
                            <m:t>,</m:t>
                          </m:r>
                          <m:r>
                            <a:rPr lang="en-US" altLang="zh-CN" sz="2000" b="0" i="1" dirty="0" smtClean="0">
                              <a:solidFill>
                                <a:srgbClr val="070707"/>
                              </a:solidFill>
                              <a:latin typeface="Cambria Math" panose="02040503050406030204" pitchFamily="18" charset="0"/>
                              <a:ea typeface="微软雅黑" panose="020B0503020204020204" pitchFamily="34" charset="-122"/>
                            </a:rPr>
                            <m:t>𝑎</m:t>
                          </m:r>
                          <m:d>
                            <m:dPr>
                              <m:ctrlPr>
                                <a:rPr lang="en-US" altLang="zh-CN" sz="2000" b="0" i="1" dirty="0" smtClean="0">
                                  <a:solidFill>
                                    <a:srgbClr val="070707"/>
                                  </a:solidFill>
                                  <a:latin typeface="Cambria Math" panose="02040503050406030204" pitchFamily="18" charset="0"/>
                                  <a:ea typeface="微软雅黑" panose="020B0503020204020204" pitchFamily="34" charset="-122"/>
                                </a:rPr>
                              </m:ctrlPr>
                            </m:dPr>
                            <m:e>
                              <m:r>
                                <a:rPr lang="en-US" altLang="zh-CN" sz="2000" b="0" i="1" dirty="0" smtClean="0">
                                  <a:solidFill>
                                    <a:srgbClr val="070707"/>
                                  </a:solidFill>
                                  <a:latin typeface="Cambria Math" panose="02040503050406030204" pitchFamily="18" charset="0"/>
                                  <a:ea typeface="微软雅黑" panose="020B0503020204020204" pitchFamily="34" charset="-122"/>
                                </a:rPr>
                                <m:t>𝑦</m:t>
                              </m:r>
                            </m:e>
                          </m:d>
                        </m:e>
                      </m:d>
                      <m:r>
                        <a:rPr lang="en-US" altLang="zh-CN" sz="2000" b="0" i="1" dirty="0" smtClean="0">
                          <a:solidFill>
                            <a:srgbClr val="070707"/>
                          </a:solidFill>
                          <a:latin typeface="Cambria Math" panose="02040503050406030204" pitchFamily="18" charset="0"/>
                          <a:ea typeface="微软雅黑" panose="020B0503020204020204" pitchFamily="34" charset="-122"/>
                        </a:rPr>
                        <m:t>=</m:t>
                      </m:r>
                      <m:sSub>
                        <m:sSubPr>
                          <m:ctrlPr>
                            <a:rPr lang="en-US" altLang="zh-CN" sz="2000" b="0" i="1" dirty="0" smtClean="0">
                              <a:solidFill>
                                <a:srgbClr val="070707"/>
                              </a:solidFill>
                              <a:latin typeface="Cambria Math" panose="02040503050406030204" pitchFamily="18" charset="0"/>
                              <a:ea typeface="微软雅黑" panose="020B0503020204020204" pitchFamily="34" charset="-122"/>
                            </a:rPr>
                          </m:ctrlPr>
                        </m:sSubPr>
                        <m:e>
                          <m:r>
                            <a:rPr lang="en-US" altLang="zh-CN" sz="2000" b="0" i="1" dirty="0" smtClean="0">
                              <a:solidFill>
                                <a:srgbClr val="070707"/>
                              </a:solidFill>
                              <a:latin typeface="Cambria Math" panose="02040503050406030204" pitchFamily="18" charset="0"/>
                              <a:ea typeface="微软雅黑" panose="020B0503020204020204" pitchFamily="34" charset="-122"/>
                            </a:rPr>
                            <m:t>𝜅</m:t>
                          </m:r>
                        </m:e>
                        <m:sub>
                          <m:r>
                            <a:rPr lang="en-US" altLang="zh-CN" sz="2000" b="0" i="1" dirty="0" smtClean="0">
                              <a:solidFill>
                                <a:srgbClr val="070707"/>
                              </a:solidFill>
                              <a:latin typeface="Cambria Math" panose="02040503050406030204" pitchFamily="18" charset="0"/>
                              <a:ea typeface="微软雅黑" panose="020B0503020204020204" pitchFamily="34" charset="-122"/>
                            </a:rPr>
                            <m:t>𝜙</m:t>
                          </m:r>
                        </m:sub>
                      </m:sSub>
                      <m:d>
                        <m:dPr>
                          <m:ctrlPr>
                            <a:rPr lang="en-US" altLang="zh-CN" sz="2000" b="0" i="1" dirty="0" smtClean="0">
                              <a:solidFill>
                                <a:srgbClr val="070707"/>
                              </a:solidFill>
                              <a:latin typeface="Cambria Math" panose="02040503050406030204" pitchFamily="18" charset="0"/>
                              <a:ea typeface="微软雅黑" panose="020B0503020204020204" pitchFamily="34" charset="-122"/>
                            </a:rPr>
                          </m:ctrlPr>
                        </m:dPr>
                        <m:e>
                          <m:r>
                            <a:rPr lang="en-US" altLang="zh-CN" sz="2000" b="0" i="1" dirty="0" smtClean="0">
                              <a:solidFill>
                                <a:srgbClr val="070707"/>
                              </a:solidFill>
                              <a:latin typeface="Cambria Math" panose="02040503050406030204" pitchFamily="18" charset="0"/>
                              <a:ea typeface="微软雅黑" panose="020B0503020204020204" pitchFamily="34" charset="-122"/>
                            </a:rPr>
                            <m:t>𝑥</m:t>
                          </m:r>
                          <m:r>
                            <a:rPr lang="en-US" altLang="zh-CN" sz="2000" b="0" i="1" dirty="0" smtClean="0">
                              <a:solidFill>
                                <a:srgbClr val="070707"/>
                              </a:solidFill>
                              <a:latin typeface="Cambria Math" panose="02040503050406030204" pitchFamily="18" charset="0"/>
                              <a:ea typeface="微软雅黑" panose="020B0503020204020204" pitchFamily="34" charset="-122"/>
                            </a:rPr>
                            <m:t>−</m:t>
                          </m:r>
                          <m:r>
                            <a:rPr lang="en-US" altLang="zh-CN" sz="2000" b="0" i="1" dirty="0" smtClean="0">
                              <a:solidFill>
                                <a:srgbClr val="070707"/>
                              </a:solidFill>
                              <a:latin typeface="Cambria Math" panose="02040503050406030204" pitchFamily="18" charset="0"/>
                              <a:ea typeface="微软雅黑" panose="020B0503020204020204" pitchFamily="34" charset="-122"/>
                            </a:rPr>
                            <m:t>𝑦</m:t>
                          </m:r>
                        </m:e>
                      </m:d>
                      <m:r>
                        <a:rPr lang="en-US" altLang="zh-CN" sz="2000" b="0" i="1" dirty="0"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这样通过傅里叶变换可以将这个积分算子表示为</a:t>
                </a:r>
                <a:endParaRPr lang="en-US" altLang="zh-CN" sz="2000" dirty="0">
                  <a:solidFill>
                    <a:srgbClr val="070707"/>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a:solidFill>
                                <a:srgbClr val="070707"/>
                              </a:solidFill>
                              <a:latin typeface="Cambria Math" panose="02040503050406030204" pitchFamily="18" charset="0"/>
                              <a:ea typeface="微软雅黑" panose="020B0503020204020204" pitchFamily="34" charset="-122"/>
                            </a:rPr>
                            <m:t>𝒦</m:t>
                          </m:r>
                        </m:e>
                        <m:sub>
                          <m:r>
                            <a:rPr lang="en-US" altLang="zh-CN" sz="2000" b="0" i="1" smtClean="0">
                              <a:solidFill>
                                <a:srgbClr val="070707"/>
                              </a:solidFill>
                              <a:latin typeface="Cambria Math" panose="02040503050406030204" pitchFamily="18" charset="0"/>
                              <a:ea typeface="微软雅黑" panose="020B0503020204020204" pitchFamily="34" charset="-122"/>
                            </a:rPr>
                            <m:t>𝜙</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𝑣</m:t>
                          </m:r>
                        </m:e>
                      </m:d>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nary>
                        <m:naryPr>
                          <m:ctrlPr>
                            <a:rPr lang="en-US" altLang="zh-CN" sz="2000" i="1">
                              <a:solidFill>
                                <a:srgbClr val="070707"/>
                              </a:solidFill>
                              <a:latin typeface="Cambria Math" panose="02040503050406030204" pitchFamily="18" charset="0"/>
                              <a:ea typeface="微软雅黑" panose="020B0503020204020204" pitchFamily="34" charset="-122"/>
                            </a:rPr>
                          </m:ctrlPr>
                        </m:naryPr>
                        <m:sub>
                          <m:r>
                            <m:rPr>
                              <m:sty m:val="p"/>
                            </m:rPr>
                            <a:rPr lang="en-US" altLang="zh-CN" sz="2000">
                              <a:solidFill>
                                <a:srgbClr val="070707"/>
                              </a:solidFill>
                              <a:latin typeface="Cambria Math" panose="02040503050406030204" pitchFamily="18" charset="0"/>
                              <a:ea typeface="微软雅黑" panose="020B0503020204020204" pitchFamily="34" charset="-122"/>
                            </a:rPr>
                            <m:t>Ω</m:t>
                          </m:r>
                        </m:sub>
                        <m:sup/>
                        <m:e>
                          <m:sSub>
                            <m:sSubPr>
                              <m:ctrlPr>
                                <a:rPr lang="en-US" altLang="zh-CN" sz="2000" i="1" dirty="0">
                                  <a:solidFill>
                                    <a:srgbClr val="070707"/>
                                  </a:solidFill>
                                  <a:latin typeface="Cambria Math" panose="02040503050406030204" pitchFamily="18" charset="0"/>
                                  <a:ea typeface="微软雅黑" panose="020B0503020204020204" pitchFamily="34" charset="-122"/>
                                </a:rPr>
                              </m:ctrlPr>
                            </m:sSubPr>
                            <m:e>
                              <m:r>
                                <a:rPr lang="en-US" altLang="zh-CN" sz="2000" i="1" dirty="0">
                                  <a:solidFill>
                                    <a:srgbClr val="070707"/>
                                  </a:solidFill>
                                  <a:latin typeface="Cambria Math" panose="02040503050406030204" pitchFamily="18" charset="0"/>
                                  <a:ea typeface="微软雅黑" panose="020B0503020204020204" pitchFamily="34" charset="-122"/>
                                </a:rPr>
                                <m:t>𝜅</m:t>
                              </m:r>
                            </m:e>
                            <m:sub>
                              <m:r>
                                <a:rPr lang="en-US" altLang="zh-CN" sz="2000" i="1" dirty="0">
                                  <a:solidFill>
                                    <a:srgbClr val="070707"/>
                                  </a:solidFill>
                                  <a:latin typeface="Cambria Math" panose="02040503050406030204" pitchFamily="18" charset="0"/>
                                  <a:ea typeface="微软雅黑" panose="020B0503020204020204" pitchFamily="34" charset="-122"/>
                                </a:rPr>
                                <m:t>𝜙</m:t>
                              </m:r>
                            </m:sub>
                          </m:sSub>
                          <m:d>
                            <m:dPr>
                              <m:ctrlPr>
                                <a:rPr lang="en-US" altLang="zh-CN" sz="2000" i="1" dirty="0">
                                  <a:solidFill>
                                    <a:srgbClr val="070707"/>
                                  </a:solidFill>
                                  <a:latin typeface="Cambria Math" panose="02040503050406030204" pitchFamily="18" charset="0"/>
                                  <a:ea typeface="微软雅黑" panose="020B0503020204020204" pitchFamily="34" charset="-122"/>
                                </a:rPr>
                              </m:ctrlPr>
                            </m:dPr>
                            <m:e>
                              <m:r>
                                <a:rPr lang="en-US" altLang="zh-CN" sz="2000" i="1" dirty="0">
                                  <a:solidFill>
                                    <a:srgbClr val="070707"/>
                                  </a:solidFill>
                                  <a:latin typeface="Cambria Math" panose="02040503050406030204" pitchFamily="18" charset="0"/>
                                  <a:ea typeface="微软雅黑" panose="020B0503020204020204" pitchFamily="34" charset="-122"/>
                                </a:rPr>
                                <m:t>𝑥</m:t>
                              </m:r>
                              <m:r>
                                <a:rPr lang="en-US" altLang="zh-CN" sz="2000" i="1" dirty="0">
                                  <a:solidFill>
                                    <a:srgbClr val="070707"/>
                                  </a:solidFill>
                                  <a:latin typeface="Cambria Math" panose="02040503050406030204" pitchFamily="18" charset="0"/>
                                  <a:ea typeface="微软雅黑" panose="020B0503020204020204" pitchFamily="34" charset="-122"/>
                                </a:rPr>
                                <m:t>−</m:t>
                              </m:r>
                              <m:r>
                                <a:rPr lang="en-US" altLang="zh-CN" sz="2000" i="1" dirty="0">
                                  <a:solidFill>
                                    <a:srgbClr val="070707"/>
                                  </a:solidFill>
                                  <a:latin typeface="Cambria Math" panose="02040503050406030204" pitchFamily="18" charset="0"/>
                                  <a:ea typeface="微软雅黑" panose="020B0503020204020204" pitchFamily="34" charset="-122"/>
                                </a:rPr>
                                <m:t>𝑦</m:t>
                              </m:r>
                            </m:e>
                          </m:d>
                          <m:r>
                            <a:rPr lang="en-US" altLang="zh-CN" sz="2000" b="0" i="1" smtClean="0">
                              <a:solidFill>
                                <a:srgbClr val="070707"/>
                              </a:solidFill>
                              <a:latin typeface="Cambria Math" panose="02040503050406030204" pitchFamily="18" charset="0"/>
                              <a:ea typeface="微软雅黑" panose="020B0503020204020204" pitchFamily="34" charset="-122"/>
                            </a:rPr>
                            <m:t>𝑣</m:t>
                          </m:r>
                          <m:r>
                            <a:rPr lang="en-US" altLang="zh-CN" sz="2000" i="1" smtClean="0">
                              <a:solidFill>
                                <a:srgbClr val="070707"/>
                              </a:solidFill>
                              <a:latin typeface="Cambria Math" panose="02040503050406030204" pitchFamily="18" charset="0"/>
                              <a:ea typeface="微软雅黑" panose="020B0503020204020204" pitchFamily="34" charset="-122"/>
                            </a:rPr>
                            <m:t> </m:t>
                          </m:r>
                          <m:r>
                            <a:rPr lang="en-US" altLang="zh-CN" sz="2000" i="1">
                              <a:solidFill>
                                <a:srgbClr val="070707"/>
                              </a:solidFill>
                              <a:latin typeface="Cambria Math" panose="02040503050406030204" pitchFamily="18" charset="0"/>
                              <a:ea typeface="微软雅黑" panose="020B0503020204020204" pitchFamily="34" charset="-122"/>
                            </a:rPr>
                            <m:t>(</m:t>
                          </m:r>
                          <m:r>
                            <a:rPr lang="en-US" altLang="zh-CN" sz="2000" i="1">
                              <a:solidFill>
                                <a:srgbClr val="070707"/>
                              </a:solidFill>
                              <a:latin typeface="Cambria Math" panose="02040503050406030204" pitchFamily="18" charset="0"/>
                              <a:ea typeface="微软雅黑" panose="020B0503020204020204" pitchFamily="34" charset="-122"/>
                            </a:rPr>
                            <m:t>𝑦</m:t>
                          </m:r>
                          <m:r>
                            <a:rPr lang="en-US" altLang="zh-CN" sz="2000" i="1">
                              <a:solidFill>
                                <a:srgbClr val="070707"/>
                              </a:solidFill>
                              <a:latin typeface="Cambria Math" panose="02040503050406030204" pitchFamily="18" charset="0"/>
                              <a:ea typeface="微软雅黑" panose="020B0503020204020204" pitchFamily="34" charset="-122"/>
                            </a:rPr>
                            <m:t>)</m:t>
                          </m:r>
                          <m:r>
                            <a:rPr lang="en-US" altLang="zh-CN" sz="2000" i="1">
                              <a:solidFill>
                                <a:srgbClr val="070707"/>
                              </a:solidFill>
                              <a:latin typeface="Cambria Math" panose="02040503050406030204" pitchFamily="18" charset="0"/>
                              <a:ea typeface="微软雅黑" panose="020B0503020204020204" pitchFamily="34" charset="-122"/>
                            </a:rPr>
                            <m:t>𝑑𝑦</m:t>
                          </m:r>
                        </m:e>
                      </m:nary>
                      <m:r>
                        <a:rPr lang="en-US" altLang="zh-CN" sz="2000" b="0" i="1" smtClean="0">
                          <a:solidFill>
                            <a:srgbClr val="070707"/>
                          </a:solidFill>
                          <a:latin typeface="Cambria Math" panose="02040503050406030204" pitchFamily="18" charset="0"/>
                          <a:ea typeface="微软雅黑" panose="020B0503020204020204" pitchFamily="34" charset="-122"/>
                        </a:rPr>
                        <m:t>=</m:t>
                      </m:r>
                      <m:sSup>
                        <m:sSupPr>
                          <m:ctrlPr>
                            <a:rPr lang="en-US" altLang="zh-CN" sz="2000" b="0" i="1" smtClean="0">
                              <a:solidFill>
                                <a:srgbClr val="070707"/>
                              </a:solidFill>
                              <a:latin typeface="Cambria Math" panose="02040503050406030204" pitchFamily="18" charset="0"/>
                              <a:ea typeface="Cambria Math" panose="02040503050406030204" pitchFamily="18" charset="0"/>
                            </a:rPr>
                          </m:ctrlPr>
                        </m:sSupPr>
                        <m:e>
                          <m:r>
                            <a:rPr lang="en-US" altLang="zh-CN" sz="2000" b="0" i="1" smtClean="0">
                              <a:solidFill>
                                <a:srgbClr val="070707"/>
                              </a:solidFill>
                              <a:latin typeface="Cambria Math" panose="02040503050406030204" pitchFamily="18" charset="0"/>
                              <a:ea typeface="Cambria Math" panose="02040503050406030204" pitchFamily="18" charset="0"/>
                            </a:rPr>
                            <m:t>ℱ</m:t>
                          </m:r>
                        </m:e>
                        <m:sup>
                          <m:r>
                            <a:rPr lang="en-US" altLang="zh-CN" sz="2000" b="0" i="1" smtClean="0">
                              <a:solidFill>
                                <a:srgbClr val="070707"/>
                              </a:solidFill>
                              <a:latin typeface="Cambria Math" panose="02040503050406030204" pitchFamily="18" charset="0"/>
                              <a:ea typeface="Cambria Math" panose="02040503050406030204" pitchFamily="18" charset="0"/>
                            </a:rPr>
                            <m:t>−1</m:t>
                          </m:r>
                        </m:sup>
                      </m:sSup>
                      <m:d>
                        <m:dPr>
                          <m:ctrlPr>
                            <a:rPr lang="en-US" altLang="zh-CN" sz="2000" b="0" i="1" smtClean="0">
                              <a:solidFill>
                                <a:srgbClr val="070707"/>
                              </a:solidFill>
                              <a:latin typeface="Cambria Math" panose="02040503050406030204" pitchFamily="18" charset="0"/>
                              <a:ea typeface="Cambria Math" panose="02040503050406030204" pitchFamily="18" charset="0"/>
                            </a:rPr>
                          </m:ctrlPr>
                        </m:dPr>
                        <m:e>
                          <m:r>
                            <a:rPr lang="en-US" altLang="zh-CN" sz="2000" i="1">
                              <a:solidFill>
                                <a:srgbClr val="070707"/>
                              </a:solidFill>
                              <a:latin typeface="Cambria Math" panose="02040503050406030204" pitchFamily="18" charset="0"/>
                              <a:ea typeface="Cambria Math" panose="02040503050406030204" pitchFamily="18" charset="0"/>
                            </a:rPr>
                            <m:t>ℱ</m:t>
                          </m:r>
                          <m:d>
                            <m:dPr>
                              <m:ctrlPr>
                                <a:rPr lang="en-US" altLang="zh-CN" sz="2000" b="0" i="1" smtClean="0">
                                  <a:solidFill>
                                    <a:srgbClr val="070707"/>
                                  </a:solidFill>
                                  <a:latin typeface="Cambria Math" panose="02040503050406030204" pitchFamily="18" charset="0"/>
                                  <a:ea typeface="Cambria Math" panose="02040503050406030204" pitchFamily="18" charset="0"/>
                                </a:rPr>
                              </m:ctrlPr>
                            </m:dPr>
                            <m:e>
                              <m:sSub>
                                <m:sSubPr>
                                  <m:ctrlPr>
                                    <a:rPr lang="en-US" altLang="zh-CN" sz="2000" b="0" i="1" smtClean="0">
                                      <a:solidFill>
                                        <a:srgbClr val="070707"/>
                                      </a:solidFill>
                                      <a:latin typeface="Cambria Math" panose="02040503050406030204" pitchFamily="18" charset="0"/>
                                      <a:ea typeface="Cambria Math" panose="02040503050406030204" pitchFamily="18" charset="0"/>
                                    </a:rPr>
                                  </m:ctrlPr>
                                </m:sSubPr>
                                <m:e>
                                  <m:r>
                                    <a:rPr lang="en-US" altLang="zh-CN" sz="2000" b="0" i="1" smtClean="0">
                                      <a:solidFill>
                                        <a:srgbClr val="070707"/>
                                      </a:solidFill>
                                      <a:latin typeface="Cambria Math" panose="02040503050406030204" pitchFamily="18" charset="0"/>
                                      <a:ea typeface="Cambria Math" panose="02040503050406030204" pitchFamily="18" charset="0"/>
                                    </a:rPr>
                                    <m:t>𝜅</m:t>
                                  </m:r>
                                </m:e>
                                <m:sub>
                                  <m:r>
                                    <a:rPr lang="en-US" altLang="zh-CN" sz="2000" b="0" i="1" smtClean="0">
                                      <a:solidFill>
                                        <a:srgbClr val="070707"/>
                                      </a:solidFill>
                                      <a:latin typeface="Cambria Math" panose="02040503050406030204" pitchFamily="18" charset="0"/>
                                      <a:ea typeface="Cambria Math" panose="02040503050406030204" pitchFamily="18" charset="0"/>
                                    </a:rPr>
                                    <m:t>𝜙</m:t>
                                  </m:r>
                                </m:sub>
                              </m:sSub>
                            </m:e>
                          </m:d>
                          <m:r>
                            <a:rPr lang="en-US" altLang="zh-CN" sz="2000" b="0" i="1" smtClean="0">
                              <a:solidFill>
                                <a:srgbClr val="070707"/>
                              </a:solidFill>
                              <a:latin typeface="Cambria Math" panose="02040503050406030204" pitchFamily="18" charset="0"/>
                              <a:ea typeface="Cambria Math" panose="02040503050406030204" pitchFamily="18" charset="0"/>
                            </a:rPr>
                            <m:t>⋅</m:t>
                          </m:r>
                          <m:r>
                            <a:rPr lang="en-US" altLang="zh-CN" sz="2000" i="1">
                              <a:solidFill>
                                <a:srgbClr val="070707"/>
                              </a:solidFill>
                              <a:latin typeface="Cambria Math" panose="02040503050406030204" pitchFamily="18" charset="0"/>
                              <a:ea typeface="Cambria Math" panose="02040503050406030204" pitchFamily="18" charset="0"/>
                            </a:rPr>
                            <m:t>ℱ</m:t>
                          </m:r>
                          <m:d>
                            <m:dPr>
                              <m:ctrlPr>
                                <a:rPr lang="en-US" altLang="zh-CN" sz="2000" b="0" i="1" smtClean="0">
                                  <a:solidFill>
                                    <a:srgbClr val="070707"/>
                                  </a:solidFill>
                                  <a:latin typeface="Cambria Math" panose="02040503050406030204" pitchFamily="18" charset="0"/>
                                  <a:ea typeface="Cambria Math" panose="02040503050406030204" pitchFamily="18" charset="0"/>
                                </a:rPr>
                              </m:ctrlPr>
                            </m:dPr>
                            <m:e>
                              <m:r>
                                <a:rPr lang="en-US" altLang="zh-CN" sz="2000" b="0" i="1" smtClean="0">
                                  <a:solidFill>
                                    <a:srgbClr val="070707"/>
                                  </a:solidFill>
                                  <a:latin typeface="Cambria Math" panose="02040503050406030204" pitchFamily="18" charset="0"/>
                                  <a:ea typeface="Cambria Math" panose="02040503050406030204" pitchFamily="18" charset="0"/>
                                </a:rPr>
                                <m:t>𝑣</m:t>
                              </m:r>
                            </m:e>
                          </m:d>
                        </m:e>
                      </m:d>
                      <m:d>
                        <m:dPr>
                          <m:ctrlPr>
                            <a:rPr lang="en-US" altLang="zh-CN" sz="2000" b="0" i="1" smtClean="0">
                              <a:solidFill>
                                <a:srgbClr val="070707"/>
                              </a:solidFill>
                              <a:latin typeface="Cambria Math" panose="02040503050406030204" pitchFamily="18" charset="0"/>
                              <a:ea typeface="Cambria Math" panose="02040503050406030204" pitchFamily="18" charset="0"/>
                            </a:rPr>
                          </m:ctrlPr>
                        </m:dPr>
                        <m:e>
                          <m:r>
                            <a:rPr lang="en-US" altLang="zh-CN" sz="2000" b="0" i="1" smtClean="0">
                              <a:solidFill>
                                <a:srgbClr val="070707"/>
                              </a:solidFill>
                              <a:latin typeface="Cambria Math" panose="02040503050406030204" pitchFamily="18" charset="0"/>
                              <a:ea typeface="Cambria Math" panose="02040503050406030204" pitchFamily="18" charset="0"/>
                            </a:rPr>
                            <m:t>𝑥</m:t>
                          </m:r>
                        </m:e>
                      </m:d>
                      <m:r>
                        <a:rPr lang="en-US" altLang="zh-CN" sz="2000" b="0" i="1" smtClean="0">
                          <a:solidFill>
                            <a:srgbClr val="070707"/>
                          </a:solidFill>
                          <a:latin typeface="Cambria Math" panose="02040503050406030204" pitchFamily="18" charset="0"/>
                          <a:ea typeface="Cambria Math" panose="02040503050406030204" pitchFamily="18" charset="0"/>
                        </a:rPr>
                        <m:t>,</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通常我们可以使用矩阵来估计这个核，</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𝑅</m:t>
                          </m:r>
                        </m:e>
                        <m:sub>
                          <m:r>
                            <a:rPr lang="en-US" altLang="zh-CN" sz="2000" b="0" i="1" smtClean="0">
                              <a:solidFill>
                                <a:srgbClr val="070707"/>
                              </a:solidFill>
                              <a:latin typeface="Cambria Math" panose="02040503050406030204" pitchFamily="18" charset="0"/>
                              <a:ea typeface="微软雅黑" panose="020B0503020204020204" pitchFamily="34" charset="-122"/>
                            </a:rPr>
                            <m:t>𝜃</m:t>
                          </m:r>
                        </m:sub>
                      </m:sSub>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i="1">
                          <a:solidFill>
                            <a:srgbClr val="070707"/>
                          </a:solidFill>
                          <a:latin typeface="Cambria Math" panose="02040503050406030204" pitchFamily="18" charset="0"/>
                          <a:ea typeface="Cambria Math" panose="02040503050406030204" pitchFamily="18" charset="0"/>
                        </a:rPr>
                        <m:t>ℱ</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𝜅</m:t>
                              </m:r>
                            </m:e>
                            <m:sub>
                              <m:r>
                                <a:rPr lang="en-US" altLang="zh-CN" sz="2000" b="0" i="1" smtClean="0">
                                  <a:solidFill>
                                    <a:srgbClr val="070707"/>
                                  </a:solidFill>
                                  <a:latin typeface="Cambria Math" panose="02040503050406030204" pitchFamily="18" charset="0"/>
                                  <a:ea typeface="微软雅黑" panose="020B0503020204020204" pitchFamily="34" charset="-122"/>
                                </a:rPr>
                                <m:t>𝜙</m:t>
                              </m:r>
                            </m:sub>
                          </m:sSub>
                        </m:e>
                      </m:d>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br>
                  <a:rPr lang="en-US" altLang="zh-CN" sz="2400" b="0" dirty="0">
                    <a:solidFill>
                      <a:srgbClr val="070707"/>
                    </a:solidFill>
                    <a:latin typeface="微软雅黑" panose="020B0503020204020204" pitchFamily="34" charset="-122"/>
                    <a:ea typeface="微软雅黑" panose="020B0503020204020204" pitchFamily="34" charset="-122"/>
                  </a:rPr>
                </a:br>
                <a:endParaRPr lang="zh-CN" altLang="en-US" sz="24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81242" y="914400"/>
                <a:ext cx="10864850" cy="5292987"/>
              </a:xfrm>
              <a:prstGeom prst="rect">
                <a:avLst/>
              </a:prstGeom>
              <a:blipFill rotWithShape="1">
                <a:blip r:embed="rId2"/>
                <a:stretch>
                  <a:fillRect l="-2" r="2" b="-6821"/>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学习解算子：傅里叶神经算子流程图</a:t>
            </a:r>
          </a:p>
        </p:txBody>
      </p:sp>
      <p:pic>
        <p:nvPicPr>
          <p:cNvPr id="6" name="图片 5"/>
          <p:cNvPicPr>
            <a:picLocks noChangeAspect="1"/>
          </p:cNvPicPr>
          <p:nvPr>
            <p:custDataLst>
              <p:tags r:id="rId1"/>
            </p:custDataLst>
          </p:nvPr>
        </p:nvPicPr>
        <p:blipFill>
          <a:blip r:embed="rId3"/>
          <a:stretch>
            <a:fillRect/>
          </a:stretch>
        </p:blipFill>
        <p:spPr>
          <a:xfrm>
            <a:off x="1485899" y="877570"/>
            <a:ext cx="9266243" cy="3415030"/>
          </a:xfrm>
          <a:prstGeom prst="rect">
            <a:avLst/>
          </a:prstGeom>
        </p:spPr>
      </p:pic>
      <p:sp>
        <p:nvSpPr>
          <p:cNvPr id="2" name="文本框 1"/>
          <p:cNvSpPr txBox="1"/>
          <p:nvPr/>
        </p:nvSpPr>
        <p:spPr>
          <a:xfrm>
            <a:off x="1206499" y="4420891"/>
            <a:ext cx="9605432" cy="1422954"/>
          </a:xfrm>
          <a:prstGeom prst="rect">
            <a:avLst/>
          </a:prstGeom>
          <a:noFill/>
        </p:spPr>
        <p:txBody>
          <a:bodyPr wrap="square" rtlCol="0">
            <a:spAutoFit/>
          </a:bodyPr>
          <a:lstStyle/>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其中图</a:t>
            </a:r>
            <a:r>
              <a:rPr lang="en-US" altLang="zh-CN" sz="2000" dirty="0">
                <a:solidFill>
                  <a:srgbClr val="070707"/>
                </a:solidFill>
                <a:latin typeface="微软雅黑" panose="020B0503020204020204" pitchFamily="34" charset="-122"/>
                <a:ea typeface="微软雅黑" panose="020B0503020204020204" pitchFamily="34" charset="-122"/>
              </a:rPr>
              <a:t>(a)</a:t>
            </a:r>
            <a:r>
              <a:rPr lang="zh-CN" altLang="en-US" sz="2000" dirty="0">
                <a:solidFill>
                  <a:srgbClr val="070707"/>
                </a:solidFill>
                <a:latin typeface="微软雅黑" panose="020B0503020204020204" pitchFamily="34" charset="-122"/>
                <a:ea typeface="微软雅黑" panose="020B0503020204020204" pitchFamily="34" charset="-122"/>
              </a:rPr>
              <a:t>是傅里叶神经算子的结构，其中</a:t>
            </a:r>
            <a:r>
              <a:rPr lang="en-US" altLang="zh-CN" sz="2000" dirty="0">
                <a:solidFill>
                  <a:srgbClr val="070707"/>
                </a:solidFill>
                <a:latin typeface="微软雅黑" panose="020B0503020204020204" pitchFamily="34" charset="-122"/>
                <a:ea typeface="微软雅黑" panose="020B0503020204020204" pitchFamily="34" charset="-122"/>
              </a:rPr>
              <a:t>P</a:t>
            </a:r>
            <a:r>
              <a:rPr lang="zh-CN" altLang="en-US" sz="2000" dirty="0">
                <a:solidFill>
                  <a:srgbClr val="070707"/>
                </a:solidFill>
                <a:latin typeface="微软雅黑" panose="020B0503020204020204" pitchFamily="34" charset="-122"/>
                <a:ea typeface="微软雅黑" panose="020B0503020204020204" pitchFamily="34" charset="-122"/>
              </a:rPr>
              <a:t>是将输入函数投影到更高的维度，</a:t>
            </a:r>
            <a:r>
              <a:rPr lang="en-US" altLang="zh-CN" sz="2000" dirty="0">
                <a:solidFill>
                  <a:srgbClr val="070707"/>
                </a:solidFill>
                <a:latin typeface="微软雅黑" panose="020B0503020204020204" pitchFamily="34" charset="-122"/>
                <a:ea typeface="微软雅黑" panose="020B0503020204020204" pitchFamily="34" charset="-122"/>
              </a:rPr>
              <a:t>Q</a:t>
            </a:r>
            <a:r>
              <a:rPr lang="zh-CN" altLang="en-US" sz="2000" dirty="0">
                <a:solidFill>
                  <a:srgbClr val="070707"/>
                </a:solidFill>
                <a:latin typeface="微软雅黑" panose="020B0503020204020204" pitchFamily="34" charset="-122"/>
                <a:ea typeface="微软雅黑" panose="020B0503020204020204" pitchFamily="34" charset="-122"/>
              </a:rPr>
              <a:t>在经过傅里叶层后将网络投影至输出函数空间的维度；图</a:t>
            </a:r>
            <a:r>
              <a:rPr lang="en-US" altLang="zh-CN" sz="2000" dirty="0">
                <a:solidFill>
                  <a:srgbClr val="070707"/>
                </a:solidFill>
                <a:latin typeface="微软雅黑" panose="020B0503020204020204" pitchFamily="34" charset="-122"/>
                <a:ea typeface="微软雅黑" panose="020B0503020204020204" pitchFamily="34" charset="-122"/>
              </a:rPr>
              <a:t>(b)</a:t>
            </a:r>
            <a:r>
              <a:rPr lang="zh-CN" altLang="en-US" sz="2000" dirty="0">
                <a:solidFill>
                  <a:srgbClr val="070707"/>
                </a:solidFill>
                <a:latin typeface="微软雅黑" panose="020B0503020204020204" pitchFamily="34" charset="-122"/>
                <a:ea typeface="微软雅黑" panose="020B0503020204020204" pitchFamily="34" charset="-122"/>
              </a:rPr>
              <a:t>为傅里叶层结构，其数学结构如前页所示。</a:t>
            </a:r>
          </a:p>
        </p:txBody>
      </p:sp>
      <p:sp>
        <p:nvSpPr>
          <p:cNvPr id="7" name="矩形 6"/>
          <p:cNvSpPr/>
          <p:nvPr/>
        </p:nvSpPr>
        <p:spPr>
          <a:xfrm>
            <a:off x="220136" y="6433350"/>
            <a:ext cx="9605433" cy="276999"/>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Z. Li, et al. Fourier Neural Operator for Parametric Partial Differential Equations. International Conference on Learning Representations. 2020.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学习解算子：傅里叶神经算子示例</a:t>
            </a:r>
          </a:p>
        </p:txBody>
      </p:sp>
      <p:pic>
        <p:nvPicPr>
          <p:cNvPr id="4" name="图片 3"/>
          <p:cNvPicPr>
            <a:picLocks noChangeAspect="1"/>
          </p:cNvPicPr>
          <p:nvPr/>
        </p:nvPicPr>
        <p:blipFill>
          <a:blip r:embed="rId2"/>
          <a:stretch>
            <a:fillRect/>
          </a:stretch>
        </p:blipFill>
        <p:spPr>
          <a:xfrm>
            <a:off x="248478" y="894322"/>
            <a:ext cx="10413414" cy="353797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009650" y="4785322"/>
                <a:ext cx="174560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000" b="0" i="1" smtClean="0">
                              <a:solidFill>
                                <a:srgbClr val="070707"/>
                              </a:solidFill>
                              <a:latin typeface="Cambria Math" panose="02040503050406030204" pitchFamily="18" charset="0"/>
                            </a:rPr>
                          </m:ctrlPr>
                        </m:sSubPr>
                        <m:e>
                          <m:r>
                            <a:rPr lang="en-US" altLang="zh-CN" sz="2000" b="0" i="1" smtClean="0">
                              <a:solidFill>
                                <a:srgbClr val="070707"/>
                              </a:solidFill>
                              <a:latin typeface="Cambria Math" panose="02040503050406030204" pitchFamily="18" charset="0"/>
                            </a:rPr>
                            <m:t>𝑢</m:t>
                          </m:r>
                        </m:e>
                        <m:sub>
                          <m:r>
                            <a:rPr lang="en-US" altLang="zh-CN" sz="2000" b="0" i="1" smtClean="0">
                              <a:solidFill>
                                <a:srgbClr val="070707"/>
                              </a:solidFill>
                              <a:latin typeface="Cambria Math" panose="02040503050406030204" pitchFamily="18" charset="0"/>
                            </a:rPr>
                            <m:t>𝑡</m:t>
                          </m:r>
                        </m:sub>
                      </m:sSub>
                      <m:r>
                        <a:rPr lang="en-US" altLang="zh-CN" sz="2000" b="0" i="1" smtClean="0">
                          <a:solidFill>
                            <a:srgbClr val="070707"/>
                          </a:solidFill>
                          <a:latin typeface="Cambria Math" panose="02040503050406030204" pitchFamily="18" charset="0"/>
                        </a:rPr>
                        <m:t>+</m:t>
                      </m:r>
                      <m:sSub>
                        <m:sSubPr>
                          <m:ctrlPr>
                            <a:rPr lang="en-US" altLang="zh-CN" sz="2000" b="0" i="1" smtClean="0">
                              <a:solidFill>
                                <a:srgbClr val="070707"/>
                              </a:solidFill>
                              <a:latin typeface="Cambria Math" panose="02040503050406030204" pitchFamily="18" charset="0"/>
                            </a:rPr>
                          </m:ctrlPr>
                        </m:sSubPr>
                        <m:e>
                          <m:r>
                            <a:rPr lang="en-US" altLang="zh-CN" sz="2000" b="0" i="1" smtClean="0">
                              <a:solidFill>
                                <a:srgbClr val="070707"/>
                              </a:solidFill>
                              <a:latin typeface="Cambria Math" panose="02040503050406030204" pitchFamily="18" charset="0"/>
                            </a:rPr>
                            <m:t>𝑢</m:t>
                          </m:r>
                        </m:e>
                        <m:sub>
                          <m:r>
                            <a:rPr lang="en-US" altLang="zh-CN" sz="2000" b="0" i="1" smtClean="0">
                              <a:solidFill>
                                <a:srgbClr val="070707"/>
                              </a:solidFill>
                              <a:latin typeface="Cambria Math" panose="02040503050406030204" pitchFamily="18" charset="0"/>
                            </a:rPr>
                            <m:t>𝑥</m:t>
                          </m:r>
                        </m:sub>
                      </m:sSub>
                      <m:r>
                        <a:rPr lang="en-US" altLang="zh-CN" sz="2000" b="0" i="1"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𝜈</m:t>
                      </m:r>
                      <m:sSub>
                        <m:sSubPr>
                          <m:ctrlPr>
                            <a:rPr lang="en-US" altLang="zh-CN" sz="2000" b="0" i="1" smtClean="0">
                              <a:solidFill>
                                <a:srgbClr val="070707"/>
                              </a:solidFill>
                              <a:latin typeface="Cambria Math" panose="02040503050406030204" pitchFamily="18" charset="0"/>
                            </a:rPr>
                          </m:ctrlPr>
                        </m:sSubPr>
                        <m:e>
                          <m:r>
                            <a:rPr lang="en-US" altLang="zh-CN" sz="2000" b="0" i="1" smtClean="0">
                              <a:solidFill>
                                <a:srgbClr val="070707"/>
                              </a:solidFill>
                              <a:latin typeface="Cambria Math" panose="02040503050406030204" pitchFamily="18" charset="0"/>
                            </a:rPr>
                            <m:t>𝑢</m:t>
                          </m:r>
                        </m:e>
                        <m:sub>
                          <m:r>
                            <a:rPr lang="en-US" altLang="zh-CN" sz="2000" b="0" i="1" smtClean="0">
                              <a:solidFill>
                                <a:srgbClr val="070707"/>
                              </a:solidFill>
                              <a:latin typeface="Cambria Math" panose="02040503050406030204" pitchFamily="18" charset="0"/>
                            </a:rPr>
                            <m:t>𝑥𝑥</m:t>
                          </m:r>
                        </m:sub>
                      </m:sSub>
                    </m:oMath>
                  </m:oMathPara>
                </a14:m>
                <a:endParaRPr lang="zh-CN" altLang="en-US" sz="2000" dirty="0">
                  <a:solidFill>
                    <a:srgbClr val="070707"/>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009650" y="4785322"/>
                <a:ext cx="1745606" cy="307777"/>
              </a:xfrm>
              <a:prstGeom prst="rect">
                <a:avLst/>
              </a:prstGeom>
              <a:blipFill rotWithShape="1">
                <a:blip r:embed="rId3"/>
                <a:stretch>
                  <a:fillRect t="-194" r="-1092" b="1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654529" y="4821173"/>
                <a:ext cx="174643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rPr>
                        <m:t>−</m:t>
                      </m:r>
                      <m:r>
                        <m:rPr>
                          <m:sty m:val="p"/>
                        </m:rPr>
                        <a:rPr lang="en-US" altLang="zh-CN" sz="2000" b="0" i="0"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m:t>
                      </m:r>
                      <m:d>
                        <m:dPr>
                          <m:ctrlPr>
                            <a:rPr lang="en-US" altLang="zh-CN" sz="2000" b="0" i="1" smtClean="0">
                              <a:solidFill>
                                <a:srgbClr val="070707"/>
                              </a:solidFill>
                              <a:latin typeface="Cambria Math" panose="02040503050406030204" pitchFamily="18" charset="0"/>
                            </a:rPr>
                          </m:ctrlPr>
                        </m:dPr>
                        <m:e>
                          <m:r>
                            <a:rPr lang="en-US" altLang="zh-CN" sz="2000" b="0" i="1" smtClean="0">
                              <a:solidFill>
                                <a:srgbClr val="070707"/>
                              </a:solidFill>
                              <a:latin typeface="Cambria Math" panose="02040503050406030204" pitchFamily="18" charset="0"/>
                            </a:rPr>
                            <m:t>𝑎</m:t>
                          </m:r>
                          <m:r>
                            <m:rPr>
                              <m:sty m:val="p"/>
                            </m:rPr>
                            <a:rPr lang="en-US" altLang="zh-CN" sz="2000" b="0" i="0"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𝑢</m:t>
                          </m:r>
                        </m:e>
                      </m:d>
                      <m:r>
                        <a:rPr lang="en-US" altLang="zh-CN" sz="2000" b="0" i="1"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𝑓</m:t>
                      </m:r>
                    </m:oMath>
                  </m:oMathPara>
                </a14:m>
                <a:endParaRPr lang="zh-CN" altLang="en-US" sz="2000" dirty="0">
                  <a:solidFill>
                    <a:srgbClr val="070707"/>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654529" y="4821173"/>
                <a:ext cx="1746439" cy="307777"/>
              </a:xfrm>
              <a:prstGeom prst="rect">
                <a:avLst/>
              </a:prstGeom>
              <a:blipFill rotWithShape="1">
                <a:blip r:embed="rId4"/>
                <a:stretch>
                  <a:fillRect l="-35" t="-82" r="-1336"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8382000" y="4709122"/>
                <a:ext cx="17633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oMath>
                  </m:oMathPara>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8382000" y="4709122"/>
                <a:ext cx="176330" cy="307777"/>
              </a:xfrm>
              <a:prstGeom prst="rect">
                <a:avLst/>
              </a:prstGeom>
              <a:blipFill rotWithShape="1">
                <a:blip r:embed="rId5"/>
                <a:stretch>
                  <a:fillRect t="-194" r="-23161" b="1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747000" y="4631795"/>
                <a:ext cx="2842893" cy="68653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000" i="1" smtClean="0">
                              <a:solidFill>
                                <a:srgbClr val="070707"/>
                              </a:solidFill>
                              <a:latin typeface="Cambria Math" panose="02040503050406030204" pitchFamily="18" charset="0"/>
                            </a:rPr>
                          </m:ctrlPr>
                        </m:dPr>
                        <m:e>
                          <m:eqArr>
                            <m:eqArrPr>
                              <m:ctrlPr>
                                <a:rPr lang="en-US" altLang="zh-CN" sz="2000" b="0" i="1" smtClean="0">
                                  <a:solidFill>
                                    <a:srgbClr val="070707"/>
                                  </a:solidFill>
                                  <a:latin typeface="Cambria Math" panose="02040503050406030204" pitchFamily="18" charset="0"/>
                                </a:rPr>
                              </m:ctrlPr>
                            </m:eqArrPr>
                            <m:e>
                              <m:sSub>
                                <m:sSubPr>
                                  <m:ctrlPr>
                                    <a:rPr lang="en-US" altLang="zh-CN" sz="2000" b="0" i="1" smtClean="0">
                                      <a:solidFill>
                                        <a:srgbClr val="070707"/>
                                      </a:solidFill>
                                      <a:latin typeface="Cambria Math" panose="02040503050406030204" pitchFamily="18" charset="0"/>
                                    </a:rPr>
                                  </m:ctrlPr>
                                </m:sSubPr>
                                <m:e>
                                  <m:r>
                                    <a:rPr lang="en-US" altLang="zh-CN" sz="2000" b="0" i="1" smtClean="0">
                                      <a:solidFill>
                                        <a:srgbClr val="070707"/>
                                      </a:solidFill>
                                      <a:latin typeface="Cambria Math" panose="02040503050406030204" pitchFamily="18" charset="0"/>
                                    </a:rPr>
                                    <m:t>𝑤</m:t>
                                  </m:r>
                                </m:e>
                                <m:sub>
                                  <m:r>
                                    <a:rPr lang="en-US" altLang="zh-CN" sz="2000" b="0" i="1" smtClean="0">
                                      <a:solidFill>
                                        <a:srgbClr val="070707"/>
                                      </a:solidFill>
                                      <a:latin typeface="Cambria Math" panose="02040503050406030204" pitchFamily="18" charset="0"/>
                                    </a:rPr>
                                    <m:t>𝑡</m:t>
                                  </m:r>
                                </m:sub>
                              </m:sSub>
                              <m:r>
                                <a:rPr lang="en-US" altLang="zh-CN" sz="2000" b="0" i="1"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𝑢</m:t>
                              </m:r>
                              <m:r>
                                <a:rPr lang="en-US" altLang="zh-CN" sz="2000" b="0" i="1" smtClean="0">
                                  <a:solidFill>
                                    <a:srgbClr val="070707"/>
                                  </a:solidFill>
                                  <a:latin typeface="Cambria Math" panose="02040503050406030204" pitchFamily="18" charset="0"/>
                                </a:rPr>
                                <m:t>⋅</m:t>
                              </m:r>
                              <m:r>
                                <m:rPr>
                                  <m:sty m:val="p"/>
                                </m:rPr>
                                <a:rPr lang="en-US" altLang="zh-CN" sz="2000" b="0" i="0"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𝑤</m:t>
                              </m:r>
                              <m:r>
                                <a:rPr lang="en-US" altLang="zh-CN" sz="2000" b="0" i="1"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𝜈</m:t>
                              </m:r>
                              <m:r>
                                <m:rPr>
                                  <m:sty m:val="p"/>
                                </m:rPr>
                                <a:rPr lang="en-US" altLang="zh-CN" sz="2000" b="0" i="0" smtClean="0">
                                  <a:solidFill>
                                    <a:srgbClr val="070707"/>
                                  </a:solidFill>
                                  <a:latin typeface="Cambria Math" panose="02040503050406030204" pitchFamily="18" charset="0"/>
                                </a:rPr>
                                <m:t>Δ</m:t>
                              </m:r>
                              <m:r>
                                <a:rPr lang="en-US" altLang="zh-CN" sz="2000" b="0" i="1" smtClean="0">
                                  <a:solidFill>
                                    <a:srgbClr val="070707"/>
                                  </a:solidFill>
                                  <a:latin typeface="Cambria Math" panose="02040503050406030204" pitchFamily="18" charset="0"/>
                                </a:rPr>
                                <m:t>𝑤</m:t>
                              </m:r>
                              <m:r>
                                <a:rPr lang="en-US" altLang="zh-CN" sz="2000" b="0" i="1"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𝑓</m:t>
                              </m:r>
                              <m:r>
                                <a:rPr lang="en-US" altLang="zh-CN" sz="2000" b="0" i="1" smtClean="0">
                                  <a:solidFill>
                                    <a:srgbClr val="070707"/>
                                  </a:solidFill>
                                  <a:latin typeface="Cambria Math" panose="02040503050406030204" pitchFamily="18" charset="0"/>
                                </a:rPr>
                                <m:t>, </m:t>
                              </m:r>
                            </m:e>
                            <m:e>
                              <m:r>
                                <m:rPr>
                                  <m:sty m:val="p"/>
                                </m:rPr>
                                <a:rPr lang="en-US" altLang="zh-CN" sz="2000" b="0" i="0"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m:t>
                              </m:r>
                              <m:r>
                                <a:rPr lang="en-US" altLang="zh-CN" sz="2000" b="0" i="1" smtClean="0">
                                  <a:solidFill>
                                    <a:srgbClr val="070707"/>
                                  </a:solidFill>
                                  <a:latin typeface="Cambria Math" panose="02040503050406030204" pitchFamily="18" charset="0"/>
                                </a:rPr>
                                <m:t>𝑢</m:t>
                              </m:r>
                              <m:r>
                                <a:rPr lang="en-US" altLang="zh-CN" sz="2000" b="0" i="1" smtClean="0">
                                  <a:solidFill>
                                    <a:srgbClr val="070707"/>
                                  </a:solidFill>
                                  <a:latin typeface="Cambria Math" panose="02040503050406030204" pitchFamily="18" charset="0"/>
                                </a:rPr>
                                <m:t>=0 </m:t>
                              </m:r>
                            </m:e>
                          </m:eqArr>
                        </m:e>
                      </m:d>
                    </m:oMath>
                  </m:oMathPara>
                </a14:m>
                <a:endParaRPr lang="zh-CN" altLang="en-US" sz="2000" dirty="0">
                  <a:solidFill>
                    <a:srgbClr val="070707"/>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7747000" y="4631795"/>
                <a:ext cx="2842893" cy="686535"/>
              </a:xfrm>
              <a:prstGeom prst="rect">
                <a:avLst/>
              </a:prstGeom>
              <a:blipFill rotWithShape="1">
                <a:blip r:embed="rId6"/>
                <a:stretch>
                  <a:fillRect t="-15" r="-1050" b="30"/>
                </a:stretch>
              </a:blipFill>
            </p:spPr>
            <p:txBody>
              <a:bodyPr/>
              <a:lstStyle/>
              <a:p>
                <a:r>
                  <a:rPr lang="zh-CN" altLang="en-US">
                    <a:noFill/>
                  </a:rPr>
                  <a:t> </a:t>
                </a:r>
              </a:p>
            </p:txBody>
          </p:sp>
        </mc:Fallback>
      </mc:AlternateContent>
      <p:sp>
        <p:nvSpPr>
          <p:cNvPr id="2" name="文本框 1"/>
          <p:cNvSpPr txBox="1"/>
          <p:nvPr/>
        </p:nvSpPr>
        <p:spPr>
          <a:xfrm>
            <a:off x="537634" y="5391356"/>
            <a:ext cx="10642600" cy="707886"/>
          </a:xfrm>
          <a:prstGeom prst="rect">
            <a:avLst/>
          </a:prstGeom>
          <a:noFill/>
        </p:spPr>
        <p:txBody>
          <a:bodyPr wrap="square" rtlCol="0">
            <a:spAutoFit/>
          </a:bodyPr>
          <a:lstStyle/>
          <a:p>
            <a:pPr algn="l"/>
            <a:r>
              <a:rPr lang="zh-CN" altLang="en-US" sz="2000" dirty="0">
                <a:solidFill>
                  <a:srgbClr val="070707"/>
                </a:solidFill>
                <a:latin typeface="微软雅黑" panose="020B0503020204020204" pitchFamily="34" charset="-122"/>
                <a:ea typeface="微软雅黑" panose="020B0503020204020204" pitchFamily="34" charset="-122"/>
              </a:rPr>
              <a:t>上图分别是求解</a:t>
            </a:r>
            <a:r>
              <a:rPr lang="en-US" altLang="zh-CN" sz="2000" dirty="0">
                <a:solidFill>
                  <a:srgbClr val="070707"/>
                </a:solidFill>
                <a:latin typeface="微软雅黑" panose="020B0503020204020204" pitchFamily="34" charset="-122"/>
                <a:ea typeface="微软雅黑" panose="020B0503020204020204" pitchFamily="34" charset="-122"/>
              </a:rPr>
              <a:t>Burgers</a:t>
            </a:r>
            <a:r>
              <a:rPr lang="zh-CN" altLang="en-US" sz="2000" dirty="0">
                <a:solidFill>
                  <a:srgbClr val="070707"/>
                </a:solidFill>
                <a:latin typeface="微软雅黑" panose="020B0503020204020204" pitchFamily="34" charset="-122"/>
                <a:ea typeface="微软雅黑" panose="020B0503020204020204" pitchFamily="34" charset="-122"/>
              </a:rPr>
              <a:t>方程，</a:t>
            </a:r>
            <a:r>
              <a:rPr lang="en-US" altLang="zh-CN" sz="2000" dirty="0">
                <a:solidFill>
                  <a:srgbClr val="070707"/>
                </a:solidFill>
                <a:latin typeface="微软雅黑" panose="020B0503020204020204" pitchFamily="34" charset="-122"/>
                <a:ea typeface="微软雅黑" panose="020B0503020204020204" pitchFamily="34" charset="-122"/>
              </a:rPr>
              <a:t>Darcy Flow</a:t>
            </a:r>
            <a:r>
              <a:rPr lang="zh-CN" altLang="en-US" sz="2000" dirty="0">
                <a:solidFill>
                  <a:srgbClr val="070707"/>
                </a:solidFill>
                <a:latin typeface="微软雅黑" panose="020B0503020204020204" pitchFamily="34" charset="-122"/>
                <a:ea typeface="微软雅黑" panose="020B0503020204020204" pitchFamily="34" charset="-122"/>
              </a:rPr>
              <a:t>问题，</a:t>
            </a:r>
            <a:r>
              <a:rPr lang="en-US" altLang="zh-CN" sz="2000" dirty="0" err="1">
                <a:solidFill>
                  <a:srgbClr val="070707"/>
                </a:solidFill>
                <a:latin typeface="微软雅黑" panose="020B0503020204020204" pitchFamily="34" charset="-122"/>
                <a:ea typeface="微软雅黑" panose="020B0503020204020204" pitchFamily="34" charset="-122"/>
              </a:rPr>
              <a:t>Navier</a:t>
            </a:r>
            <a:r>
              <a:rPr lang="en-US" altLang="zh-CN" sz="2000" dirty="0">
                <a:solidFill>
                  <a:srgbClr val="070707"/>
                </a:solidFill>
                <a:latin typeface="微软雅黑" panose="020B0503020204020204" pitchFamily="34" charset="-122"/>
                <a:ea typeface="微软雅黑" panose="020B0503020204020204" pitchFamily="34" charset="-122"/>
              </a:rPr>
              <a:t>-Stokes</a:t>
            </a:r>
            <a:r>
              <a:rPr lang="zh-CN" altLang="en-US" sz="2000" dirty="0">
                <a:solidFill>
                  <a:srgbClr val="070707"/>
                </a:solidFill>
                <a:latin typeface="微软雅黑" panose="020B0503020204020204" pitchFamily="34" charset="-122"/>
                <a:ea typeface="微软雅黑" panose="020B0503020204020204" pitchFamily="34" charset="-122"/>
              </a:rPr>
              <a:t>方程的结果，其中</a:t>
            </a:r>
            <a:r>
              <a:rPr lang="en-US" altLang="zh-CN" sz="2000" dirty="0">
                <a:solidFill>
                  <a:srgbClr val="070707"/>
                </a:solidFill>
                <a:latin typeface="微软雅黑" panose="020B0503020204020204" pitchFamily="34" charset="-122"/>
                <a:ea typeface="微软雅黑" panose="020B0503020204020204" pitchFamily="34" charset="-122"/>
              </a:rPr>
              <a:t>Burgers</a:t>
            </a:r>
            <a:r>
              <a:rPr lang="zh-CN" altLang="en-US" sz="2000" dirty="0">
                <a:solidFill>
                  <a:srgbClr val="070707"/>
                </a:solidFill>
                <a:latin typeface="微软雅黑" panose="020B0503020204020204" pitchFamily="34" charset="-122"/>
                <a:ea typeface="微软雅黑" panose="020B0503020204020204" pitchFamily="34" charset="-122"/>
              </a:rPr>
              <a:t>方程与</a:t>
            </a:r>
            <a:r>
              <a:rPr lang="en-US" altLang="zh-CN" sz="2000" dirty="0" err="1">
                <a:solidFill>
                  <a:srgbClr val="070707"/>
                </a:solidFill>
                <a:latin typeface="微软雅黑" panose="020B0503020204020204" pitchFamily="34" charset="-122"/>
                <a:ea typeface="微软雅黑" panose="020B0503020204020204" pitchFamily="34" charset="-122"/>
              </a:rPr>
              <a:t>Navier</a:t>
            </a:r>
            <a:r>
              <a:rPr lang="en-US" altLang="zh-CN" sz="2000" dirty="0">
                <a:solidFill>
                  <a:srgbClr val="070707"/>
                </a:solidFill>
                <a:latin typeface="微软雅黑" panose="020B0503020204020204" pitchFamily="34" charset="-122"/>
                <a:ea typeface="微软雅黑" panose="020B0503020204020204" pitchFamily="34" charset="-122"/>
              </a:rPr>
              <a:t>-Stokes</a:t>
            </a:r>
            <a:r>
              <a:rPr lang="zh-CN" altLang="en-US" sz="2000" dirty="0">
                <a:solidFill>
                  <a:srgbClr val="070707"/>
                </a:solidFill>
                <a:latin typeface="微软雅黑" panose="020B0503020204020204" pitchFamily="34" charset="-122"/>
                <a:ea typeface="微软雅黑" panose="020B0503020204020204" pitchFamily="34" charset="-122"/>
              </a:rPr>
              <a:t>方程使用周期边界条件，</a:t>
            </a:r>
            <a:r>
              <a:rPr lang="en-US" altLang="zh-CN" sz="2000" dirty="0">
                <a:solidFill>
                  <a:srgbClr val="070707"/>
                </a:solidFill>
                <a:latin typeface="微软雅黑" panose="020B0503020204020204" pitchFamily="34" charset="-122"/>
                <a:ea typeface="微软雅黑" panose="020B0503020204020204" pitchFamily="34" charset="-122"/>
              </a:rPr>
              <a:t>Darcy Flow</a:t>
            </a:r>
            <a:r>
              <a:rPr lang="zh-CN" altLang="en-US" sz="2000" dirty="0">
                <a:solidFill>
                  <a:srgbClr val="070707"/>
                </a:solidFill>
                <a:latin typeface="微软雅黑" panose="020B0503020204020204" pitchFamily="34" charset="-122"/>
                <a:ea typeface="微软雅黑" panose="020B0503020204020204" pitchFamily="34" charset="-122"/>
              </a:rPr>
              <a:t>问题使用</a:t>
            </a:r>
            <a:r>
              <a:rPr lang="en-US" altLang="zh-CN" sz="2000" dirty="0">
                <a:solidFill>
                  <a:srgbClr val="070707"/>
                </a:solidFill>
                <a:latin typeface="微软雅黑" panose="020B0503020204020204" pitchFamily="34" charset="-122"/>
                <a:ea typeface="微软雅黑" panose="020B0503020204020204" pitchFamily="34" charset="-122"/>
              </a:rPr>
              <a:t>Dirichlet</a:t>
            </a:r>
            <a:r>
              <a:rPr lang="zh-CN" altLang="en-US" sz="2000" dirty="0">
                <a:solidFill>
                  <a:srgbClr val="070707"/>
                </a:solidFill>
                <a:latin typeface="微软雅黑" panose="020B0503020204020204" pitchFamily="34" charset="-122"/>
                <a:ea typeface="微软雅黑" panose="020B0503020204020204" pitchFamily="34" charset="-122"/>
              </a:rPr>
              <a:t>边界条件。</a:t>
            </a:r>
            <a:endParaRPr lang="en-US" altLang="zh-CN" sz="2000" dirty="0">
              <a:solidFill>
                <a:srgbClr val="070707"/>
              </a:solidFill>
              <a:latin typeface="微软雅黑" panose="020B0503020204020204" pitchFamily="34" charset="-122"/>
              <a:ea typeface="微软雅黑" panose="020B0503020204020204" pitchFamily="34" charset="-122"/>
            </a:endParaRPr>
          </a:p>
        </p:txBody>
      </p:sp>
      <p:sp>
        <p:nvSpPr>
          <p:cNvPr id="10" name="矩形 9"/>
          <p:cNvSpPr/>
          <p:nvPr/>
        </p:nvSpPr>
        <p:spPr>
          <a:xfrm>
            <a:off x="220136" y="6433350"/>
            <a:ext cx="9605433" cy="276999"/>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Z. Li, et al. Fourier Neural Operator for Parametric Partial Differential Equations. International Conference on Learning Representations. 2020.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AE5C-446B-0409-90C6-2CE563677617}"/>
              </a:ext>
            </a:extLst>
          </p:cNvPr>
          <p:cNvSpPr>
            <a:spLocks noGrp="1"/>
          </p:cNvSpPr>
          <p:nvPr>
            <p:ph type="title"/>
          </p:nvPr>
        </p:nvSpPr>
        <p:spPr/>
        <p:txBody>
          <a:bodyPr/>
          <a:lstStyle/>
          <a:p>
            <a:r>
              <a:rPr lang="zh-CN" altLang="en-US" dirty="0"/>
              <a:t>讨论：还可以怎么构造损失函数？</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7FAB540-8BEC-A357-0A6A-5871CD60A64F}"/>
                  </a:ext>
                </a:extLst>
              </p:cNvPr>
              <p:cNvSpPr txBox="1"/>
              <p:nvPr/>
            </p:nvSpPr>
            <p:spPr>
              <a:xfrm>
                <a:off x="3111500" y="1997286"/>
                <a:ext cx="6096000" cy="1627305"/>
              </a:xfrm>
              <a:prstGeom prst="rect">
                <a:avLst/>
              </a:prstGeom>
              <a:noFill/>
            </p:spPr>
            <p:txBody>
              <a:bodyPr wrap="square">
                <a:spAutoFit/>
              </a:bodyPr>
              <a:lstStyle/>
              <a:p>
                <a:pPr>
                  <a:lnSpc>
                    <a:spcPct val="150000"/>
                  </a:lnSpc>
                </a:pPr>
                <a:r>
                  <a:rPr lang="zh-CN" altLang="en-US" sz="2800" dirty="0">
                    <a:solidFill>
                      <a:srgbClr val="070707"/>
                    </a:solidFill>
                    <a:latin typeface="微软雅黑" panose="020B0503020204020204" pitchFamily="34" charset="-122"/>
                    <a:ea typeface="微软雅黑" panose="020B0503020204020204" pitchFamily="34" charset="-122"/>
                  </a:rPr>
                  <a:t>即优化其监督损失函数：</a:t>
                </a:r>
                <a:endParaRPr lang="en-US" altLang="zh-CN" sz="28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70707"/>
                              </a:solidFill>
                              <a:latin typeface="Cambria Math" panose="02040503050406030204" pitchFamily="18" charset="0"/>
                              <a:ea typeface="微软雅黑" panose="020B0503020204020204" pitchFamily="34" charset="-122"/>
                            </a:rPr>
                          </m:ctrlPr>
                        </m:funcPr>
                        <m:fName>
                          <m:limLow>
                            <m:limLowPr>
                              <m:ctrlPr>
                                <a:rPr lang="en-US" altLang="zh-CN" sz="2800" b="0" i="1" smtClean="0">
                                  <a:solidFill>
                                    <a:srgbClr val="070707"/>
                                  </a:solidFill>
                                  <a:latin typeface="Cambria Math" panose="02040503050406030204" pitchFamily="18" charset="0"/>
                                  <a:ea typeface="微软雅黑" panose="020B0503020204020204" pitchFamily="34" charset="-122"/>
                                </a:rPr>
                              </m:ctrlPr>
                            </m:limLowPr>
                            <m:e>
                              <m:r>
                                <m:rPr>
                                  <m:sty m:val="p"/>
                                </m:rPr>
                                <a:rPr lang="en-US" altLang="zh-CN" sz="2800" b="0" i="0" smtClean="0">
                                  <a:solidFill>
                                    <a:srgbClr val="070707"/>
                                  </a:solidFill>
                                  <a:latin typeface="Cambria Math" panose="02040503050406030204" pitchFamily="18" charset="0"/>
                                  <a:ea typeface="微软雅黑" panose="020B0503020204020204" pitchFamily="34" charset="-122"/>
                                </a:rPr>
                                <m:t>min</m:t>
                              </m:r>
                            </m:e>
                            <m:lim>
                              <m:r>
                                <a:rPr lang="en-US" altLang="zh-CN" sz="2800" b="0" i="1" smtClean="0">
                                  <a:solidFill>
                                    <a:srgbClr val="070707"/>
                                  </a:solidFill>
                                  <a:latin typeface="Cambria Math" panose="02040503050406030204" pitchFamily="18" charset="0"/>
                                  <a:ea typeface="微软雅黑" panose="020B0503020204020204" pitchFamily="34" charset="-122"/>
                                </a:rPr>
                                <m:t>𝜃</m:t>
                              </m:r>
                              <m:r>
                                <a:rPr lang="en-US" altLang="zh-CN" sz="28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800" b="0" i="0" smtClean="0">
                                  <a:solidFill>
                                    <a:srgbClr val="070707"/>
                                  </a:solidFill>
                                  <a:latin typeface="Cambria Math" panose="02040503050406030204" pitchFamily="18" charset="0"/>
                                  <a:ea typeface="微软雅黑" panose="020B0503020204020204" pitchFamily="34" charset="-122"/>
                                </a:rPr>
                                <m:t>Θ</m:t>
                              </m:r>
                            </m:lim>
                          </m:limLow>
                        </m:fName>
                        <m:e>
                          <m:sSub>
                            <m:sSubPr>
                              <m:ctrlPr>
                                <a:rPr lang="en-US" altLang="zh-CN" sz="2800" i="1">
                                  <a:solidFill>
                                    <a:srgbClr val="070707"/>
                                  </a:solidFill>
                                  <a:latin typeface="Cambria Math" panose="02040503050406030204" pitchFamily="18" charset="0"/>
                                  <a:ea typeface="微软雅黑" panose="020B0503020204020204" pitchFamily="34" charset="-122"/>
                                </a:rPr>
                              </m:ctrlPr>
                            </m:sSubPr>
                            <m:e>
                              <m:r>
                                <a:rPr lang="zh-CN" altLang="en-US" sz="2800" i="1" smtClean="0">
                                  <a:solidFill>
                                    <a:srgbClr val="070707"/>
                                  </a:solidFill>
                                  <a:latin typeface="Cambria Math" panose="02040503050406030204" pitchFamily="18" charset="0"/>
                                  <a:ea typeface="微软雅黑" panose="020B0503020204020204" pitchFamily="34" charset="-122"/>
                                </a:rPr>
                                <m:t>𝔼</m:t>
                              </m:r>
                            </m:e>
                            <m:sub>
                              <m:r>
                                <a:rPr lang="en-US" altLang="zh-CN" sz="2800" i="1">
                                  <a:solidFill>
                                    <a:srgbClr val="070707"/>
                                  </a:solidFill>
                                  <a:latin typeface="Cambria Math" panose="02040503050406030204" pitchFamily="18" charset="0"/>
                                  <a:ea typeface="微软雅黑" panose="020B0503020204020204" pitchFamily="34" charset="-122"/>
                                </a:rPr>
                                <m:t>𝑎</m:t>
                              </m:r>
                              <m:r>
                                <a:rPr lang="en-US" altLang="zh-CN" sz="2800" i="1">
                                  <a:solidFill>
                                    <a:srgbClr val="070707"/>
                                  </a:solidFill>
                                  <a:latin typeface="Cambria Math" panose="02040503050406030204" pitchFamily="18" charset="0"/>
                                  <a:ea typeface="微软雅黑" panose="020B0503020204020204" pitchFamily="34" charset="-122"/>
                                </a:rPr>
                                <m:t>∼</m:t>
                              </m:r>
                              <m:r>
                                <a:rPr lang="en-US" altLang="zh-CN" sz="2800" i="1">
                                  <a:solidFill>
                                    <a:srgbClr val="070707"/>
                                  </a:solidFill>
                                  <a:latin typeface="Cambria Math" panose="02040503050406030204" pitchFamily="18" charset="0"/>
                                  <a:ea typeface="微软雅黑" panose="020B0503020204020204" pitchFamily="34" charset="-122"/>
                                </a:rPr>
                                <m:t>𝜇</m:t>
                              </m:r>
                            </m:sub>
                          </m:sSub>
                          <m:d>
                            <m:dPr>
                              <m:begChr m:val="["/>
                              <m:endChr m:val="]"/>
                              <m:ctrlPr>
                                <a:rPr lang="en-US" altLang="zh-CN" sz="2800" i="1">
                                  <a:solidFill>
                                    <a:srgbClr val="070707"/>
                                  </a:solidFill>
                                  <a:latin typeface="Cambria Math" panose="02040503050406030204" pitchFamily="18" charset="0"/>
                                  <a:ea typeface="微软雅黑" panose="020B0503020204020204" pitchFamily="34" charset="-122"/>
                                </a:rPr>
                              </m:ctrlPr>
                            </m:dPr>
                            <m:e>
                              <m:r>
                                <a:rPr lang="en-US" altLang="zh-CN" sz="2800" i="1">
                                  <a:solidFill>
                                    <a:srgbClr val="070707"/>
                                  </a:solidFill>
                                  <a:latin typeface="Cambria Math" panose="02040503050406030204" pitchFamily="18" charset="0"/>
                                  <a:ea typeface="微软雅黑" panose="020B0503020204020204" pitchFamily="34" charset="-122"/>
                                </a:rPr>
                                <m:t>𝑙</m:t>
                              </m:r>
                              <m:d>
                                <m:dPr>
                                  <m:ctrlPr>
                                    <a:rPr lang="en-US" altLang="zh-CN" sz="2800" i="1">
                                      <a:solidFill>
                                        <a:srgbClr val="070707"/>
                                      </a:solidFill>
                                      <a:latin typeface="Cambria Math" panose="02040503050406030204" pitchFamily="18" charset="0"/>
                                      <a:ea typeface="微软雅黑" panose="020B0503020204020204" pitchFamily="34" charset="-122"/>
                                    </a:rPr>
                                  </m:ctrlPr>
                                </m:dPr>
                                <m:e>
                                  <m:r>
                                    <a:rPr lang="en-US" altLang="zh-CN" sz="2800" i="1">
                                      <a:solidFill>
                                        <a:srgbClr val="070707"/>
                                      </a:solidFill>
                                      <a:latin typeface="Cambria Math" panose="02040503050406030204" pitchFamily="18" charset="0"/>
                                      <a:ea typeface="微软雅黑" panose="020B0503020204020204" pitchFamily="34" charset="-122"/>
                                    </a:rPr>
                                    <m:t>𝐺</m:t>
                                  </m:r>
                                  <m:d>
                                    <m:dPr>
                                      <m:ctrlPr>
                                        <a:rPr lang="en-US" altLang="zh-CN" sz="2800" i="1">
                                          <a:solidFill>
                                            <a:srgbClr val="070707"/>
                                          </a:solidFill>
                                          <a:latin typeface="Cambria Math" panose="02040503050406030204" pitchFamily="18" charset="0"/>
                                          <a:ea typeface="微软雅黑" panose="020B0503020204020204" pitchFamily="34" charset="-122"/>
                                        </a:rPr>
                                      </m:ctrlPr>
                                    </m:dPr>
                                    <m:e>
                                      <m:r>
                                        <a:rPr lang="en-US" altLang="zh-CN" sz="2800" i="1">
                                          <a:solidFill>
                                            <a:srgbClr val="070707"/>
                                          </a:solidFill>
                                          <a:latin typeface="Cambria Math" panose="02040503050406030204" pitchFamily="18" charset="0"/>
                                          <a:ea typeface="微软雅黑" panose="020B0503020204020204" pitchFamily="34" charset="-122"/>
                                        </a:rPr>
                                        <m:t>𝑎</m:t>
                                      </m:r>
                                      <m:r>
                                        <a:rPr lang="en-US" altLang="zh-CN" sz="2800" i="1">
                                          <a:solidFill>
                                            <a:srgbClr val="070707"/>
                                          </a:solidFill>
                                          <a:latin typeface="Cambria Math" panose="02040503050406030204" pitchFamily="18" charset="0"/>
                                          <a:ea typeface="微软雅黑" panose="020B0503020204020204" pitchFamily="34" charset="-122"/>
                                        </a:rPr>
                                        <m:t>,</m:t>
                                      </m:r>
                                      <m:r>
                                        <a:rPr lang="en-US" altLang="zh-CN" sz="2800" i="1">
                                          <a:solidFill>
                                            <a:srgbClr val="070707"/>
                                          </a:solidFill>
                                          <a:latin typeface="Cambria Math" panose="02040503050406030204" pitchFamily="18" charset="0"/>
                                          <a:ea typeface="微软雅黑" panose="020B0503020204020204" pitchFamily="34" charset="-122"/>
                                        </a:rPr>
                                        <m:t>𝜃</m:t>
                                      </m:r>
                                    </m:e>
                                  </m:d>
                                  <m:r>
                                    <a:rPr lang="en-US" altLang="zh-CN" sz="2800" i="1">
                                      <a:solidFill>
                                        <a:srgbClr val="070707"/>
                                      </a:solidFill>
                                      <a:latin typeface="Cambria Math" panose="02040503050406030204" pitchFamily="18" charset="0"/>
                                      <a:ea typeface="微软雅黑" panose="020B0503020204020204" pitchFamily="34" charset="-122"/>
                                    </a:rPr>
                                    <m:t>,</m:t>
                                  </m:r>
                                  <m:sSup>
                                    <m:sSupPr>
                                      <m:ctrlPr>
                                        <a:rPr lang="en-US" altLang="zh-CN" sz="2800" i="1">
                                          <a:solidFill>
                                            <a:srgbClr val="070707"/>
                                          </a:solidFill>
                                          <a:latin typeface="Cambria Math" panose="02040503050406030204" pitchFamily="18" charset="0"/>
                                          <a:ea typeface="微软雅黑" panose="020B0503020204020204" pitchFamily="34" charset="-122"/>
                                        </a:rPr>
                                      </m:ctrlPr>
                                    </m:sSupPr>
                                    <m:e>
                                      <m:r>
                                        <a:rPr lang="en-US" altLang="zh-CN" sz="2800" i="1">
                                          <a:solidFill>
                                            <a:srgbClr val="070707"/>
                                          </a:solidFill>
                                          <a:latin typeface="Cambria Math" panose="02040503050406030204" pitchFamily="18" charset="0"/>
                                          <a:ea typeface="微软雅黑" panose="020B0503020204020204" pitchFamily="34" charset="-122"/>
                                        </a:rPr>
                                        <m:t>𝐺</m:t>
                                      </m:r>
                                    </m:e>
                                    <m:sup>
                                      <m:r>
                                        <a:rPr lang="en-US" altLang="zh-CN" sz="2800" i="1">
                                          <a:solidFill>
                                            <a:srgbClr val="070707"/>
                                          </a:solidFill>
                                          <a:latin typeface="Cambria Math" panose="02040503050406030204" pitchFamily="18" charset="0"/>
                                          <a:ea typeface="微软雅黑" panose="020B0503020204020204" pitchFamily="34" charset="-122"/>
                                        </a:rPr>
                                        <m:t>∗</m:t>
                                      </m:r>
                                    </m:sup>
                                  </m:sSup>
                                  <m:d>
                                    <m:dPr>
                                      <m:ctrlPr>
                                        <a:rPr lang="en-US" altLang="zh-CN" sz="2800" i="1">
                                          <a:solidFill>
                                            <a:srgbClr val="070707"/>
                                          </a:solidFill>
                                          <a:latin typeface="Cambria Math" panose="02040503050406030204" pitchFamily="18" charset="0"/>
                                          <a:ea typeface="微软雅黑" panose="020B0503020204020204" pitchFamily="34" charset="-122"/>
                                        </a:rPr>
                                      </m:ctrlPr>
                                    </m:dPr>
                                    <m:e>
                                      <m:r>
                                        <a:rPr lang="en-US" altLang="zh-CN" sz="2800" i="1">
                                          <a:solidFill>
                                            <a:srgbClr val="070707"/>
                                          </a:solidFill>
                                          <a:latin typeface="Cambria Math" panose="02040503050406030204" pitchFamily="18" charset="0"/>
                                          <a:ea typeface="微软雅黑" panose="020B0503020204020204" pitchFamily="34" charset="-122"/>
                                        </a:rPr>
                                        <m:t>𝑎</m:t>
                                      </m:r>
                                    </m:e>
                                  </m:d>
                                </m:e>
                              </m:d>
                            </m:e>
                          </m:d>
                        </m:e>
                      </m:func>
                    </m:oMath>
                  </m:oMathPara>
                </a14:m>
                <a:endParaRPr lang="en-US" altLang="zh-CN" sz="28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07FAB540-8BEC-A357-0A6A-5871CD60A64F}"/>
                  </a:ext>
                </a:extLst>
              </p:cNvPr>
              <p:cNvSpPr txBox="1">
                <a:spLocks noRot="1" noChangeAspect="1" noMove="1" noResize="1" noEditPoints="1" noAdjustHandles="1" noChangeArrowheads="1" noChangeShapeType="1" noTextEdit="1"/>
              </p:cNvSpPr>
              <p:nvPr/>
            </p:nvSpPr>
            <p:spPr>
              <a:xfrm>
                <a:off x="3111500" y="1997286"/>
                <a:ext cx="6096000" cy="1627305"/>
              </a:xfrm>
              <a:prstGeom prst="rect">
                <a:avLst/>
              </a:prstGeom>
              <a:blipFill>
                <a:blip r:embed="rId2"/>
                <a:stretch>
                  <a:fillRect l="-2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5E75CBD-E110-7679-433A-BE0322D88EC2}"/>
              </a:ext>
            </a:extLst>
          </p:cNvPr>
          <p:cNvSpPr txBox="1"/>
          <p:nvPr/>
        </p:nvSpPr>
        <p:spPr>
          <a:xfrm>
            <a:off x="7924800" y="2203450"/>
            <a:ext cx="3092450" cy="523220"/>
          </a:xfrm>
          <a:prstGeom prst="rect">
            <a:avLst/>
          </a:prstGeom>
          <a:noFill/>
        </p:spPr>
        <p:txBody>
          <a:bodyPr wrap="square" rtlCol="0">
            <a:spAutoFit/>
          </a:bodyPr>
          <a:lstStyle/>
          <a:p>
            <a:pPr algn="l"/>
            <a:r>
              <a:rPr lang="zh-CN" altLang="en-US" sz="2800" dirty="0"/>
              <a:t>纯数据驱动的学习</a:t>
            </a:r>
          </a:p>
        </p:txBody>
      </p:sp>
    </p:spTree>
    <p:extLst>
      <p:ext uri="{BB962C8B-B14F-4D97-AF65-F5344CB8AC3E}">
        <p14:creationId xmlns:p14="http://schemas.microsoft.com/office/powerpoint/2010/main" val="2886893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学习解算子：</a:t>
            </a:r>
            <a:r>
              <a:rPr lang="en-US" altLang="zh-CN" dirty="0"/>
              <a:t>MOD-Net (Model-Operator-Data Network )</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349492" y="970218"/>
                <a:ext cx="11429516" cy="4924490"/>
              </a:xfrm>
              <a:prstGeom prst="rect">
                <a:avLst/>
              </a:prstGeom>
              <a:noFill/>
            </p:spPr>
            <p:txBody>
              <a:bodyPr wrap="square" rtlCol="0">
                <a:spAutoFit/>
              </a:bodyPr>
              <a:lstStyle/>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考虑如下</a:t>
                </a:r>
                <a:r>
                  <a:rPr lang="en-US" altLang="zh-CN" sz="2000" dirty="0">
                    <a:solidFill>
                      <a:srgbClr val="070707"/>
                    </a:solidFill>
                    <a:latin typeface="微软雅黑" panose="020B0503020204020204" pitchFamily="34" charset="-122"/>
                    <a:ea typeface="微软雅黑" panose="020B0503020204020204" pitchFamily="34" charset="-122"/>
                  </a:rPr>
                  <a:t>PDE</a:t>
                </a:r>
                <a:r>
                  <a:rPr lang="zh-CN" altLang="en-US" sz="2000" dirty="0">
                    <a:solidFill>
                      <a:srgbClr val="070707"/>
                    </a:solidFill>
                    <a:latin typeface="微软雅黑" panose="020B0503020204020204" pitchFamily="34" charset="-122"/>
                    <a:ea typeface="微软雅黑" panose="020B0503020204020204" pitchFamily="34" charset="-122"/>
                  </a:rPr>
                  <a:t>：</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Cambria Math" panose="02040503050406030204" pitchFamily="18" charset="0"/>
                        </a:rPr>
                        <m:t>ℒ</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𝑢</m:t>
                          </m:r>
                        </m:e>
                      </m:d>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𝑔</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r>
                        <a:rPr lang="en-US" altLang="zh-CN" sz="2000" b="0" i="1" smtClean="0">
                          <a:solidFill>
                            <a:srgbClr val="070707"/>
                          </a:solidFill>
                          <a:latin typeface="Cambria Math" panose="02040503050406030204" pitchFamily="18" charset="0"/>
                          <a:ea typeface="微软雅黑" panose="020B0503020204020204" pitchFamily="34" charset="-122"/>
                        </a:rPr>
                        <m:t>,</m:t>
                      </m:r>
                    </m:oMath>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𝜙</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 </m:t>
                      </m:r>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r>
                        <a:rPr lang="en-US" altLang="zh-CN" sz="2000" b="0" i="0"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我们可以定义格林函数</a:t>
                </a:r>
                <a14:m>
                  <m:oMath xmlns:m="http://schemas.openxmlformats.org/officeDocument/2006/math">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𝐺</m:t>
                        </m:r>
                      </m:e>
                      <m:sub>
                        <m:r>
                          <a:rPr lang="en-US" altLang="zh-CN" sz="2000" b="0" i="1" smtClean="0">
                            <a:solidFill>
                              <a:srgbClr val="070707"/>
                            </a:solidFill>
                            <a:latin typeface="Cambria Math" panose="02040503050406030204" pitchFamily="18" charset="0"/>
                            <a:ea typeface="微软雅黑" panose="020B0503020204020204" pitchFamily="34" charset="-122"/>
                          </a:rPr>
                          <m:t>1</m:t>
                        </m:r>
                      </m:sub>
                    </m:sSub>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Cambria Math" panose="02040503050406030204" pitchFamily="18" charset="0"/>
                      </a:rPr>
                      <m:t>ℝ</m:t>
                    </m:r>
                  </m:oMath>
                </a14:m>
                <a:r>
                  <a:rPr lang="en-US" altLang="zh-CN" sz="2000" dirty="0">
                    <a:solidFill>
                      <a:srgbClr val="070707"/>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0" dirty="0" smtClean="0">
                        <a:solidFill>
                          <a:srgbClr val="070707"/>
                        </a:solidFill>
                        <a:latin typeface="Cambria Math" panose="02040503050406030204" pitchFamily="18" charset="0"/>
                        <a:ea typeface="Cambria Math" panose="02040503050406030204" pitchFamily="18" charset="0"/>
                      </a:rPr>
                      <m:t>  </m:t>
                    </m:r>
                    <m:sSub>
                      <m:sSubPr>
                        <m:ctrlPr>
                          <a:rPr lang="en-US" altLang="zh-CN" sz="2000" b="0" i="1" dirty="0" smtClean="0">
                            <a:solidFill>
                              <a:srgbClr val="070707"/>
                            </a:solidFill>
                            <a:latin typeface="Cambria Math" panose="02040503050406030204" pitchFamily="18" charset="0"/>
                            <a:ea typeface="Cambria Math" panose="02040503050406030204" pitchFamily="18" charset="0"/>
                          </a:rPr>
                        </m:ctrlPr>
                      </m:sSubPr>
                      <m:e>
                        <m:r>
                          <a:rPr lang="en-US" altLang="zh-CN" sz="2000" b="0" i="1" dirty="0" smtClean="0">
                            <a:solidFill>
                              <a:srgbClr val="070707"/>
                            </a:solidFill>
                            <a:latin typeface="Cambria Math" panose="02040503050406030204" pitchFamily="18" charset="0"/>
                            <a:ea typeface="微软雅黑" panose="020B0503020204020204" pitchFamily="34" charset="-122"/>
                          </a:rPr>
                          <m:t>𝐺</m:t>
                        </m:r>
                      </m:e>
                      <m:sub>
                        <m:r>
                          <a:rPr lang="en-US" altLang="zh-CN" sz="2000" b="0" i="1" dirty="0" smtClean="0">
                            <a:solidFill>
                              <a:srgbClr val="070707"/>
                            </a:solidFill>
                            <a:latin typeface="Cambria Math" panose="02040503050406030204" pitchFamily="18" charset="0"/>
                            <a:ea typeface="微软雅黑" panose="020B0503020204020204" pitchFamily="34" charset="-122"/>
                          </a:rPr>
                          <m:t>2</m:t>
                        </m:r>
                      </m:sub>
                    </m:sSub>
                    <m:r>
                      <a:rPr lang="en-US" altLang="zh-CN" sz="2000" b="0" i="1" dirty="0"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dirty="0" smtClean="0">
                        <a:solidFill>
                          <a:srgbClr val="070707"/>
                        </a:solidFill>
                        <a:latin typeface="Cambria Math" panose="02040503050406030204" pitchFamily="18" charset="0"/>
                        <a:ea typeface="微软雅黑" panose="020B0503020204020204" pitchFamily="34" charset="-122"/>
                      </a:rPr>
                      <m:t>Ω</m:t>
                    </m:r>
                    <m:r>
                      <a:rPr lang="en-US" altLang="zh-CN" sz="2000" b="0" i="1" dirty="0" smtClean="0">
                        <a:solidFill>
                          <a:srgbClr val="070707"/>
                        </a:solidFill>
                        <a:latin typeface="Cambria Math" panose="02040503050406030204" pitchFamily="18" charset="0"/>
                        <a:ea typeface="微软雅黑" panose="020B0503020204020204" pitchFamily="34" charset="-122"/>
                      </a:rPr>
                      <m:t>×</m:t>
                    </m:r>
                    <m:r>
                      <a:rPr lang="en-US" altLang="zh-CN" sz="2000" b="0" i="1" dirty="0"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dirty="0" smtClean="0">
                        <a:solidFill>
                          <a:srgbClr val="070707"/>
                        </a:solidFill>
                        <a:latin typeface="Cambria Math" panose="02040503050406030204" pitchFamily="18" charset="0"/>
                        <a:ea typeface="微软雅黑" panose="020B0503020204020204" pitchFamily="34" charset="-122"/>
                      </a:rPr>
                      <m:t>Ω</m:t>
                    </m:r>
                    <m:r>
                      <a:rPr lang="en-US" altLang="zh-CN" sz="2000" b="0" i="1" dirty="0" smtClean="0">
                        <a:solidFill>
                          <a:srgbClr val="070707"/>
                        </a:solidFill>
                        <a:latin typeface="Cambria Math" panose="02040503050406030204" pitchFamily="18" charset="0"/>
                        <a:ea typeface="微软雅黑" panose="020B0503020204020204" pitchFamily="34" charset="-122"/>
                      </a:rPr>
                      <m:t>→</m:t>
                    </m:r>
                    <m:r>
                      <a:rPr lang="en-US" altLang="zh-CN" sz="2000" i="1">
                        <a:solidFill>
                          <a:srgbClr val="070707"/>
                        </a:solidFill>
                        <a:latin typeface="Cambria Math" panose="02040503050406030204" pitchFamily="18" charset="0"/>
                        <a:ea typeface="Cambria Math" panose="02040503050406030204" pitchFamily="18" charset="0"/>
                      </a:rPr>
                      <m:t>ℝ</m:t>
                    </m:r>
                  </m:oMath>
                </a14:m>
                <a:r>
                  <a:rPr lang="zh-CN" altLang="en-US" sz="2000" dirty="0">
                    <a:solidFill>
                      <a:srgbClr val="070707"/>
                    </a:solidFill>
                    <a:latin typeface="微软雅黑" panose="020B0503020204020204" pitchFamily="34" charset="-122"/>
                    <a:ea typeface="微软雅黑" panose="020B0503020204020204" pitchFamily="34" charset="-122"/>
                  </a:rPr>
                  <a:t>，满足：</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Cambria Math" panose="02040503050406030204" pitchFamily="18" charset="0"/>
                        </a:rPr>
                        <m:t>ℒ</m:t>
                      </m:r>
                      <m:sSub>
                        <m:sSubPr>
                          <m:ctrlPr>
                            <a:rPr lang="en-US" altLang="zh-CN" sz="2000" b="0" i="1" smtClean="0">
                              <a:solidFill>
                                <a:srgbClr val="070707"/>
                              </a:solidFill>
                              <a:latin typeface="Cambria Math" panose="02040503050406030204" pitchFamily="18" charset="0"/>
                              <a:ea typeface="Cambria Math" panose="02040503050406030204" pitchFamily="18" charset="0"/>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𝐺</m:t>
                          </m:r>
                        </m:e>
                        <m:sub>
                          <m:r>
                            <a:rPr lang="en-US" altLang="zh-CN" sz="2000" b="0" i="1" smtClean="0">
                              <a:solidFill>
                                <a:srgbClr val="070707"/>
                              </a:solidFill>
                              <a:latin typeface="Cambria Math" panose="02040503050406030204" pitchFamily="18" charset="0"/>
                              <a:ea typeface="微软雅黑" panose="020B0503020204020204" pitchFamily="34" charset="-122"/>
                            </a:rPr>
                            <m:t>1</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 ⋅</m:t>
                          </m:r>
                        </m:e>
                      </m:d>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𝛿</m:t>
                          </m:r>
                        </m:e>
                        <m:sub>
                          <m:r>
                            <a:rPr lang="en-US" altLang="zh-CN" sz="2000" b="0" i="1" smtClean="0">
                              <a:solidFill>
                                <a:srgbClr val="070707"/>
                              </a:solidFill>
                              <a:latin typeface="Cambria Math" panose="02040503050406030204" pitchFamily="18" charset="0"/>
                              <a:ea typeface="微软雅黑" panose="020B0503020204020204" pitchFamily="34" charset="-122"/>
                            </a:rPr>
                            <m:t>𝑥</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m:t>
                          </m:r>
                        </m:e>
                      </m:d>
                      <m:r>
                        <a:rPr lang="en-US" altLang="zh-CN" sz="2000" b="0" i="1" smtClean="0">
                          <a:solidFill>
                            <a:srgbClr val="070707"/>
                          </a:solidFill>
                          <a:latin typeface="Cambria Math" panose="02040503050406030204" pitchFamily="18" charset="0"/>
                          <a:ea typeface="微软雅黑" panose="020B0503020204020204" pitchFamily="34" charset="-122"/>
                        </a:rPr>
                        <m:t>,   </m:t>
                      </m:r>
                      <m:r>
                        <a:rPr lang="en-US" altLang="zh-CN" sz="2000" i="1">
                          <a:solidFill>
                            <a:srgbClr val="070707"/>
                          </a:solidFill>
                          <a:latin typeface="Cambria Math" panose="02040503050406030204" pitchFamily="18" charset="0"/>
                          <a:ea typeface="Cambria Math" panose="02040503050406030204" pitchFamily="18" charset="0"/>
                        </a:rPr>
                        <m:t>ℒ</m:t>
                      </m:r>
                      <m:sSub>
                        <m:sSubPr>
                          <m:ctrlPr>
                            <a:rPr lang="en-US" altLang="zh-CN" sz="2000" i="1">
                              <a:solidFill>
                                <a:srgbClr val="070707"/>
                              </a:solidFill>
                              <a:latin typeface="Cambria Math" panose="02040503050406030204" pitchFamily="18" charset="0"/>
                              <a:ea typeface="Cambria Math" panose="02040503050406030204" pitchFamily="18" charset="0"/>
                            </a:rPr>
                          </m:ctrlPr>
                        </m:sSubPr>
                        <m:e>
                          <m:r>
                            <a:rPr lang="en-US" altLang="zh-CN" sz="2000" i="1">
                              <a:solidFill>
                                <a:srgbClr val="070707"/>
                              </a:solidFill>
                              <a:latin typeface="Cambria Math" panose="02040503050406030204" pitchFamily="18" charset="0"/>
                              <a:ea typeface="微软雅黑" panose="020B0503020204020204" pitchFamily="34" charset="-122"/>
                            </a:rPr>
                            <m:t>𝐺</m:t>
                          </m:r>
                        </m:e>
                        <m:sub>
                          <m:r>
                            <a:rPr lang="en-US" altLang="zh-CN" sz="2000" b="0" i="1" smtClean="0">
                              <a:solidFill>
                                <a:srgbClr val="070707"/>
                              </a:solidFill>
                              <a:latin typeface="Cambria Math" panose="02040503050406030204" pitchFamily="18" charset="0"/>
                              <a:ea typeface="微软雅黑" panose="020B0503020204020204" pitchFamily="34" charset="-122"/>
                            </a:rPr>
                            <m:t>2</m:t>
                          </m:r>
                        </m:sub>
                      </m:sSub>
                      <m:d>
                        <m:dPr>
                          <m:ctrlPr>
                            <a:rPr lang="en-US" altLang="zh-CN" sz="2000" i="1">
                              <a:solidFill>
                                <a:srgbClr val="070707"/>
                              </a:solidFill>
                              <a:latin typeface="Cambria Math" panose="02040503050406030204" pitchFamily="18" charset="0"/>
                              <a:ea typeface="微软雅黑" panose="020B0503020204020204" pitchFamily="34" charset="-122"/>
                            </a:rPr>
                          </m:ctrlPr>
                        </m:dPr>
                        <m:e>
                          <m:r>
                            <a:rPr lang="en-US" altLang="zh-CN" sz="2000" i="1">
                              <a:solidFill>
                                <a:srgbClr val="070707"/>
                              </a:solidFill>
                              <a:latin typeface="Cambria Math" panose="02040503050406030204" pitchFamily="18" charset="0"/>
                              <a:ea typeface="微软雅黑" panose="020B0503020204020204" pitchFamily="34" charset="-122"/>
                            </a:rPr>
                            <m:t>𝑥</m:t>
                          </m:r>
                          <m:r>
                            <a:rPr lang="en-US" altLang="zh-CN" sz="2000" i="1">
                              <a:solidFill>
                                <a:srgbClr val="070707"/>
                              </a:solidFill>
                              <a:latin typeface="Cambria Math" panose="02040503050406030204" pitchFamily="18" charset="0"/>
                              <a:ea typeface="微软雅黑" panose="020B0503020204020204" pitchFamily="34" charset="-122"/>
                            </a:rPr>
                            <m:t>, ⋅</m:t>
                          </m:r>
                        </m:e>
                      </m:d>
                      <m:r>
                        <a:rPr lang="en-US" altLang="zh-CN" sz="2000" i="1">
                          <a:solidFill>
                            <a:srgbClr val="070707"/>
                          </a:solidFill>
                          <a:latin typeface="Cambria Math" panose="02040503050406030204" pitchFamily="18" charset="0"/>
                          <a:ea typeface="微软雅黑" panose="020B0503020204020204" pitchFamily="34" charset="-122"/>
                        </a:rPr>
                        <m:t>=</m:t>
                      </m:r>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𝛿</m:t>
                          </m:r>
                        </m:e>
                        <m:sub>
                          <m:r>
                            <a:rPr lang="en-US" altLang="zh-CN" sz="2000" i="1">
                              <a:solidFill>
                                <a:srgbClr val="070707"/>
                              </a:solidFill>
                              <a:latin typeface="Cambria Math" panose="02040503050406030204" pitchFamily="18" charset="0"/>
                              <a:ea typeface="微软雅黑" panose="020B0503020204020204" pitchFamily="34" charset="-122"/>
                            </a:rPr>
                            <m:t>𝑥</m:t>
                          </m:r>
                        </m:sub>
                      </m:sSub>
                      <m:d>
                        <m:dPr>
                          <m:ctrlPr>
                            <a:rPr lang="en-US" altLang="zh-CN" sz="2000" i="1">
                              <a:solidFill>
                                <a:srgbClr val="070707"/>
                              </a:solidFill>
                              <a:latin typeface="Cambria Math" panose="02040503050406030204" pitchFamily="18" charset="0"/>
                              <a:ea typeface="微软雅黑" panose="020B0503020204020204" pitchFamily="34" charset="-122"/>
                            </a:rPr>
                          </m:ctrlPr>
                        </m:dPr>
                        <m:e>
                          <m:r>
                            <a:rPr lang="en-US" altLang="zh-CN" sz="2000" i="1">
                              <a:solidFill>
                                <a:srgbClr val="070707"/>
                              </a:solidFill>
                              <a:latin typeface="Cambria Math" panose="02040503050406030204" pitchFamily="18" charset="0"/>
                              <a:ea typeface="微软雅黑" panose="020B0503020204020204" pitchFamily="34" charset="-122"/>
                            </a:rPr>
                            <m:t>⋅</m:t>
                          </m:r>
                        </m:e>
                      </m:d>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那么方程的解可以表示为</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𝜙</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𝑔</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𝐹</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nary>
                            <m:naryPr>
                              <m:ctrlPr>
                                <a:rPr lang="en-US" altLang="zh-CN" sz="2000" b="0" i="1" smtClean="0">
                                  <a:solidFill>
                                    <a:srgbClr val="070707"/>
                                  </a:solidFill>
                                  <a:latin typeface="Cambria Math" panose="02040503050406030204" pitchFamily="18" charset="0"/>
                                  <a:ea typeface="微软雅黑" panose="020B0503020204020204" pitchFamily="34" charset="-122"/>
                                </a:rPr>
                              </m:ctrlPr>
                            </m:naryPr>
                            <m:sub>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sub>
                            <m:sup/>
                            <m:e>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𝐺</m:t>
                                  </m:r>
                                </m:e>
                                <m:sub>
                                  <m:r>
                                    <a:rPr lang="en-US" altLang="zh-CN" sz="2000" b="0" i="1" smtClean="0">
                                      <a:solidFill>
                                        <a:srgbClr val="070707"/>
                                      </a:solidFill>
                                      <a:latin typeface="Cambria Math" panose="02040503050406030204" pitchFamily="18" charset="0"/>
                                      <a:ea typeface="微软雅黑" panose="020B0503020204020204" pitchFamily="34" charset="-122"/>
                                    </a:rPr>
                                    <m:t>1</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𝑦</m:t>
                                  </m:r>
                                </m:e>
                              </m:d>
                              <m:r>
                                <a:rPr lang="en-US" altLang="zh-CN" sz="2000" b="0" i="1" smtClean="0">
                                  <a:solidFill>
                                    <a:srgbClr val="070707"/>
                                  </a:solidFill>
                                  <a:latin typeface="Cambria Math" panose="02040503050406030204" pitchFamily="18" charset="0"/>
                                  <a:ea typeface="微软雅黑" panose="020B0503020204020204" pitchFamily="34" charset="-122"/>
                                </a:rPr>
                                <m:t>𝑔</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𝑦</m:t>
                                  </m:r>
                                </m:e>
                              </m:d>
                              <m:r>
                                <a:rPr lang="en-US" altLang="zh-CN" sz="2000" b="0" i="1" smtClean="0">
                                  <a:solidFill>
                                    <a:srgbClr val="070707"/>
                                  </a:solidFill>
                                  <a:latin typeface="Cambria Math" panose="02040503050406030204" pitchFamily="18" charset="0"/>
                                  <a:ea typeface="微软雅黑" panose="020B0503020204020204" pitchFamily="34" charset="-122"/>
                                </a:rPr>
                                <m:t>𝑑𝑦</m:t>
                              </m:r>
                              <m:r>
                                <a:rPr lang="en-US" altLang="zh-CN" sz="2000" b="0" i="1" smtClean="0">
                                  <a:solidFill>
                                    <a:srgbClr val="070707"/>
                                  </a:solidFill>
                                  <a:latin typeface="Cambria Math" panose="02040503050406030204" pitchFamily="18" charset="0"/>
                                  <a:ea typeface="微软雅黑" panose="020B0503020204020204" pitchFamily="34" charset="-122"/>
                                </a:rPr>
                                <m:t> </m:t>
                              </m:r>
                            </m:e>
                          </m:nary>
                          <m:r>
                            <a:rPr lang="en-US" altLang="zh-CN" sz="2000" b="0" i="1" smtClean="0">
                              <a:solidFill>
                                <a:srgbClr val="070707"/>
                              </a:solidFill>
                              <a:latin typeface="Cambria Math" panose="02040503050406030204" pitchFamily="18" charset="0"/>
                              <a:ea typeface="微软雅黑" panose="020B0503020204020204" pitchFamily="34" charset="-122"/>
                            </a:rPr>
                            <m:t>+</m:t>
                          </m:r>
                          <m:nary>
                            <m:naryPr>
                              <m:ctrlPr>
                                <a:rPr lang="en-US" altLang="zh-CN" sz="2000" b="0" i="1" smtClean="0">
                                  <a:solidFill>
                                    <a:srgbClr val="070707"/>
                                  </a:solidFill>
                                  <a:latin typeface="Cambria Math" panose="02040503050406030204" pitchFamily="18" charset="0"/>
                                  <a:ea typeface="微软雅黑" panose="020B0503020204020204" pitchFamily="34" charset="-122"/>
                                </a:rPr>
                              </m:ctrlPr>
                            </m:naryPr>
                            <m:sub>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sub>
                            <m:sup/>
                            <m:e>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𝐺</m:t>
                                  </m:r>
                                </m:e>
                                <m:sub>
                                  <m:r>
                                    <a:rPr lang="en-US" altLang="zh-CN" sz="2000" b="0" i="1" smtClean="0">
                                      <a:solidFill>
                                        <a:srgbClr val="070707"/>
                                      </a:solidFill>
                                      <a:latin typeface="Cambria Math" panose="02040503050406030204" pitchFamily="18" charset="0"/>
                                      <a:ea typeface="微软雅黑" panose="020B0503020204020204" pitchFamily="34" charset="-122"/>
                                    </a:rPr>
                                    <m:t>2</m:t>
                                  </m:r>
                                </m:sub>
                              </m:sSub>
                              <m:d>
                                <m:dPr>
                                  <m:ctrlPr>
                                    <a:rPr lang="en-US" altLang="zh-CN" sz="2000" i="1">
                                      <a:solidFill>
                                        <a:srgbClr val="070707"/>
                                      </a:solidFill>
                                      <a:latin typeface="Cambria Math" panose="02040503050406030204" pitchFamily="18" charset="0"/>
                                      <a:ea typeface="微软雅黑" panose="020B0503020204020204" pitchFamily="34" charset="-122"/>
                                    </a:rPr>
                                  </m:ctrlPr>
                                </m:dPr>
                                <m:e>
                                  <m:r>
                                    <a:rPr lang="en-US" altLang="zh-CN" sz="2000" i="1">
                                      <a:solidFill>
                                        <a:srgbClr val="070707"/>
                                      </a:solidFill>
                                      <a:latin typeface="Cambria Math" panose="02040503050406030204" pitchFamily="18" charset="0"/>
                                      <a:ea typeface="微软雅黑" panose="020B0503020204020204" pitchFamily="34" charset="-122"/>
                                    </a:rPr>
                                    <m:t>𝑥</m:t>
                                  </m:r>
                                  <m:r>
                                    <a:rPr lang="en-US" altLang="zh-CN" sz="2000" i="1">
                                      <a:solidFill>
                                        <a:srgbClr val="070707"/>
                                      </a:solidFill>
                                      <a:latin typeface="Cambria Math" panose="02040503050406030204" pitchFamily="18" charset="0"/>
                                      <a:ea typeface="微软雅黑" panose="020B0503020204020204" pitchFamily="34" charset="-122"/>
                                    </a:rPr>
                                    <m:t>,</m:t>
                                  </m:r>
                                  <m:r>
                                    <a:rPr lang="en-US" altLang="zh-CN" sz="2000" i="1">
                                      <a:solidFill>
                                        <a:srgbClr val="070707"/>
                                      </a:solidFill>
                                      <a:latin typeface="Cambria Math" panose="02040503050406030204" pitchFamily="18" charset="0"/>
                                      <a:ea typeface="微软雅黑" panose="020B0503020204020204" pitchFamily="34" charset="-122"/>
                                    </a:rPr>
                                    <m:t>𝑦</m:t>
                                  </m:r>
                                </m:e>
                              </m:d>
                              <m:r>
                                <a:rPr lang="en-US" altLang="zh-CN" sz="2000" i="1">
                                  <a:solidFill>
                                    <a:srgbClr val="070707"/>
                                  </a:solidFill>
                                  <a:latin typeface="Cambria Math" panose="02040503050406030204" pitchFamily="18" charset="0"/>
                                  <a:ea typeface="微软雅黑" panose="020B0503020204020204" pitchFamily="34" charset="-122"/>
                                </a:rPr>
                                <m:t>𝑔</m:t>
                              </m:r>
                              <m:d>
                                <m:dPr>
                                  <m:ctrlPr>
                                    <a:rPr lang="en-US" altLang="zh-CN" sz="2000" i="1">
                                      <a:solidFill>
                                        <a:srgbClr val="070707"/>
                                      </a:solidFill>
                                      <a:latin typeface="Cambria Math" panose="02040503050406030204" pitchFamily="18" charset="0"/>
                                      <a:ea typeface="微软雅黑" panose="020B0503020204020204" pitchFamily="34" charset="-122"/>
                                    </a:rPr>
                                  </m:ctrlPr>
                                </m:dPr>
                                <m:e>
                                  <m:r>
                                    <a:rPr lang="en-US" altLang="zh-CN" sz="2000" i="1">
                                      <a:solidFill>
                                        <a:srgbClr val="070707"/>
                                      </a:solidFill>
                                      <a:latin typeface="Cambria Math" panose="02040503050406030204" pitchFamily="18" charset="0"/>
                                      <a:ea typeface="微软雅黑" panose="020B0503020204020204" pitchFamily="34" charset="-122"/>
                                    </a:rPr>
                                    <m:t>𝑦</m:t>
                                  </m:r>
                                </m:e>
                              </m:d>
                              <m:r>
                                <a:rPr lang="en-US" altLang="zh-CN" sz="2000" i="1">
                                  <a:solidFill>
                                    <a:srgbClr val="070707"/>
                                  </a:solidFill>
                                  <a:latin typeface="Cambria Math" panose="02040503050406030204" pitchFamily="18" charset="0"/>
                                  <a:ea typeface="微软雅黑" panose="020B0503020204020204" pitchFamily="34" charset="-122"/>
                                </a:rPr>
                                <m:t>𝑑𝑦</m:t>
                              </m:r>
                            </m:e>
                          </m:nary>
                        </m:e>
                      </m:d>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对于非线性问题，我们使用</a:t>
                </a:r>
                <a14:m>
                  <m:oMath xmlns:m="http://schemas.openxmlformats.org/officeDocument/2006/math">
                    <m:r>
                      <a:rPr lang="en-US" altLang="zh-CN" sz="2000" i="1">
                        <a:solidFill>
                          <a:srgbClr val="070707"/>
                        </a:solidFill>
                        <a:latin typeface="Cambria Math" panose="02040503050406030204" pitchFamily="18" charset="0"/>
                        <a:ea typeface="微软雅黑" panose="020B0503020204020204" pitchFamily="34" charset="-122"/>
                      </a:rPr>
                      <m:t>𝐹</m:t>
                    </m:r>
                  </m:oMath>
                </a14:m>
                <a:r>
                  <a:rPr lang="zh-CN" altLang="en-US" sz="2000" dirty="0">
                    <a:solidFill>
                      <a:srgbClr val="070707"/>
                    </a:solidFill>
                    <a:latin typeface="微软雅黑" panose="020B0503020204020204" pitchFamily="34" charset="-122"/>
                    <a:ea typeface="微软雅黑" panose="020B0503020204020204" pitchFamily="34" charset="-122"/>
                  </a:rPr>
                  <a:t>来表示格林函数与解之间的函数映射。在网络学习过程当中，</a:t>
                </a:r>
                <a:r>
                  <a:rPr lang="en-US" altLang="zh-CN" sz="2000" dirty="0">
                    <a:solidFill>
                      <a:srgbClr val="070707"/>
                    </a:solidFill>
                    <a:ea typeface="微软雅黑" panose="020B0503020204020204" pitchFamily="34" charset="-122"/>
                  </a:rPr>
                  <a:t> </a:t>
                </a:r>
                <a14:m>
                  <m:oMath xmlns:m="http://schemas.openxmlformats.org/officeDocument/2006/math">
                    <m:r>
                      <a:rPr lang="en-US" altLang="zh-CN" sz="2000" i="1">
                        <a:solidFill>
                          <a:srgbClr val="070707"/>
                        </a:solidFill>
                        <a:latin typeface="Cambria Math" panose="02040503050406030204" pitchFamily="18" charset="0"/>
                        <a:ea typeface="微软雅黑" panose="020B0503020204020204" pitchFamily="34" charset="-122"/>
                      </a:rPr>
                      <m:t>𝐹</m:t>
                    </m:r>
                  </m:oMath>
                </a14:m>
                <a:r>
                  <a:rPr lang="zh-CN" altLang="en-US" sz="2000" dirty="0">
                    <a:solidFill>
                      <a:srgbClr val="070707"/>
                    </a:solidFill>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𝐺</m:t>
                        </m:r>
                      </m:e>
                      <m:sub>
                        <m:r>
                          <a:rPr lang="en-US" altLang="zh-CN" sz="2000" i="1">
                            <a:solidFill>
                              <a:srgbClr val="070707"/>
                            </a:solidFill>
                            <a:latin typeface="Cambria Math" panose="02040503050406030204" pitchFamily="18" charset="0"/>
                            <a:ea typeface="微软雅黑" panose="020B0503020204020204" pitchFamily="34" charset="-122"/>
                          </a:rPr>
                          <m:t>1</m:t>
                        </m:r>
                      </m:sub>
                    </m:sSub>
                  </m:oMath>
                </a14:m>
                <a:r>
                  <a:rPr lang="zh-CN" altLang="en-US" sz="2000" dirty="0">
                    <a:solidFill>
                      <a:srgbClr val="070707"/>
                    </a:solidFill>
                    <a:latin typeface="微软雅黑" panose="020B0503020204020204" pitchFamily="34" charset="-122"/>
                    <a:ea typeface="微软雅黑" panose="020B0503020204020204" pitchFamily="34" charset="-122"/>
                  </a:rPr>
                  <a:t>，</a:t>
                </a:r>
                <a:r>
                  <a:rPr lang="en-US" altLang="zh-CN" sz="2000" dirty="0">
                    <a:solidFill>
                      <a:srgbClr val="070707"/>
                    </a:solidFill>
                    <a:ea typeface="微软雅黑" panose="020B0503020204020204" pitchFamily="34" charset="-122"/>
                  </a:rPr>
                  <a:t> </a:t>
                </a:r>
                <a14:m>
                  <m:oMath xmlns:m="http://schemas.openxmlformats.org/officeDocument/2006/math">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𝐺</m:t>
                        </m:r>
                      </m:e>
                      <m:sub>
                        <m:r>
                          <a:rPr lang="en-US" altLang="zh-CN" sz="2000" b="0" i="1" smtClean="0">
                            <a:solidFill>
                              <a:srgbClr val="070707"/>
                            </a:solidFill>
                            <a:latin typeface="Cambria Math" panose="02040503050406030204" pitchFamily="18" charset="0"/>
                            <a:ea typeface="微软雅黑" panose="020B0503020204020204" pitchFamily="34" charset="-122"/>
                          </a:rPr>
                          <m:t>2</m:t>
                        </m:r>
                      </m:sub>
                    </m:sSub>
                  </m:oMath>
                </a14:m>
                <a:r>
                  <a:rPr lang="zh-CN" altLang="en-US" sz="2000" dirty="0">
                    <a:solidFill>
                      <a:srgbClr val="070707"/>
                    </a:solidFill>
                    <a:latin typeface="微软雅黑" panose="020B0503020204020204" pitchFamily="34" charset="-122"/>
                    <a:ea typeface="微软雅黑" panose="020B0503020204020204" pitchFamily="34" charset="-122"/>
                  </a:rPr>
                  <a:t>都是使用网络学习得到。</a:t>
                </a:r>
                <a:endParaRPr lang="en-US" altLang="zh-CN" sz="20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9492" y="970218"/>
                <a:ext cx="11429516" cy="4924490"/>
              </a:xfrm>
              <a:prstGeom prst="rect">
                <a:avLst/>
              </a:prstGeom>
              <a:blipFill rotWithShape="1">
                <a:blip r:embed="rId2"/>
                <a:stretch>
                  <a:fillRect l="-2" t="-12" r="3"/>
                </a:stretch>
              </a:blipFill>
            </p:spPr>
            <p:txBody>
              <a:bodyPr/>
              <a:lstStyle/>
              <a:p>
                <a:r>
                  <a:rPr lang="zh-CN" altLang="en-US">
                    <a:noFill/>
                  </a:rPr>
                  <a:t> </a:t>
                </a:r>
              </a:p>
            </p:txBody>
          </p:sp>
        </mc:Fallback>
      </mc:AlternateContent>
      <p:sp>
        <p:nvSpPr>
          <p:cNvPr id="4" name="矩形 3"/>
          <p:cNvSpPr/>
          <p:nvPr/>
        </p:nvSpPr>
        <p:spPr>
          <a:xfrm>
            <a:off x="142504" y="6351895"/>
            <a:ext cx="9056914" cy="461665"/>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L. Zhang, et al. (2022). MOD-Net: A Machine Learning Approach via Model-Operator-Data Network for Solving PDEs. Communications in Computational Physics. 32 (2). 299-335.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学习解算子：</a:t>
            </a:r>
            <a:r>
              <a:rPr lang="en-US" altLang="zh-CN" dirty="0"/>
              <a:t>MOD-Net</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349492" y="970218"/>
                <a:ext cx="11429516" cy="3562963"/>
              </a:xfrm>
              <a:prstGeom prst="rect">
                <a:avLst/>
              </a:prstGeom>
              <a:noFill/>
            </p:spPr>
            <p:txBody>
              <a:bodyPr wrap="square" rtlCol="0">
                <a:spAutoFit/>
              </a:bodyPr>
              <a:lstStyle/>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此时我们有损失函数如下：</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𝐿</m:t>
                      </m:r>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zh-CN" altLang="en-US" sz="2000" i="1">
                              <a:solidFill>
                                <a:srgbClr val="070707"/>
                              </a:solidFill>
                              <a:latin typeface="Cambria Math" panose="02040503050406030204" pitchFamily="18" charset="0"/>
                              <a:ea typeface="微软雅黑" panose="020B0503020204020204" pitchFamily="34" charset="-122"/>
                            </a:rPr>
                            <m:t>𝔼</m:t>
                          </m:r>
                        </m:e>
                        <m:sub>
                          <m:r>
                            <a:rPr lang="en-US" altLang="zh-CN" sz="2000" i="1">
                              <a:solidFill>
                                <a:srgbClr val="070707"/>
                              </a:solidFill>
                              <a:latin typeface="Cambria Math" panose="02040503050406030204" pitchFamily="18" charset="0"/>
                              <a:ea typeface="微软雅黑" panose="020B0503020204020204" pitchFamily="34" charset="-122"/>
                            </a:rPr>
                            <m:t>𝑥</m:t>
                          </m:r>
                          <m:r>
                            <a:rPr lang="en-US" altLang="zh-CN" sz="2000" i="1">
                              <a:solidFill>
                                <a:srgbClr val="070707"/>
                              </a:solidFill>
                              <a:latin typeface="Cambria Math" panose="02040503050406030204" pitchFamily="18" charset="0"/>
                              <a:ea typeface="微软雅黑" panose="020B0503020204020204" pitchFamily="34" charset="-122"/>
                            </a:rPr>
                            <m:t>∈</m:t>
                          </m:r>
                          <m:r>
                            <m:rPr>
                              <m:sty m:val="p"/>
                            </m:rPr>
                            <a:rPr lang="en-US" altLang="zh-CN" sz="2000">
                              <a:solidFill>
                                <a:srgbClr val="070707"/>
                              </a:solidFill>
                              <a:latin typeface="Cambria Math" panose="02040503050406030204" pitchFamily="18" charset="0"/>
                              <a:ea typeface="微软雅黑" panose="020B0503020204020204" pitchFamily="34" charset="-122"/>
                            </a:rPr>
                            <m:t>Ω</m:t>
                          </m:r>
                        </m:sub>
                      </m:sSub>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𝐿</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𝑢</m:t>
                                  </m:r>
                                </m:e>
                                <m:sub>
                                  <m:r>
                                    <a:rPr lang="en-US" altLang="zh-CN" sz="2000" b="0" i="1" smtClean="0">
                                      <a:solidFill>
                                        <a:srgbClr val="070707"/>
                                      </a:solidFill>
                                      <a:latin typeface="Cambria Math" panose="02040503050406030204" pitchFamily="18" charset="0"/>
                                      <a:ea typeface="微软雅黑" panose="020B0503020204020204" pitchFamily="34" charset="-122"/>
                                    </a:rPr>
                                    <m:t>𝜃</m:t>
                                  </m:r>
                                </m:sub>
                              </m:sSub>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𝑔</m:t>
                              </m:r>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zh-CN" altLang="en-US" sz="2000" i="1">
                              <a:solidFill>
                                <a:srgbClr val="070707"/>
                              </a:solidFill>
                              <a:latin typeface="Cambria Math" panose="02040503050406030204" pitchFamily="18" charset="0"/>
                              <a:ea typeface="微软雅黑" panose="020B0503020204020204" pitchFamily="34" charset="-122"/>
                            </a:rPr>
                            <m:t>𝔼</m:t>
                          </m:r>
                        </m:e>
                        <m:sub>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sub>
                      </m:sSub>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0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𝑢</m:t>
                                  </m:r>
                                </m:e>
                                <m:sub>
                                  <m:r>
                                    <a:rPr lang="en-US" altLang="zh-CN" sz="2000" i="1">
                                      <a:solidFill>
                                        <a:srgbClr val="070707"/>
                                      </a:solidFill>
                                      <a:latin typeface="Cambria Math" panose="02040503050406030204" pitchFamily="18" charset="0"/>
                                      <a:ea typeface="微软雅黑" panose="020B0503020204020204" pitchFamily="34" charset="-122"/>
                                    </a:rPr>
                                    <m:t>𝜃</m:t>
                                  </m:r>
                                </m:sub>
                              </m:sSub>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𝜙</m:t>
                              </m:r>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zh-CN" altLang="en-US" sz="2000" i="1">
                              <a:solidFill>
                                <a:srgbClr val="070707"/>
                              </a:solidFill>
                              <a:latin typeface="Cambria Math" panose="02040503050406030204" pitchFamily="18" charset="0"/>
                              <a:ea typeface="微软雅黑" panose="020B0503020204020204" pitchFamily="34" charset="-122"/>
                            </a:rPr>
                            <m:t>𝔼</m:t>
                          </m:r>
                        </m:e>
                        <m:sub>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𝐷</m:t>
                          </m:r>
                        </m:sub>
                      </m:sSub>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0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𝑢</m:t>
                                  </m:r>
                                </m:e>
                                <m:sub>
                                  <m:r>
                                    <a:rPr lang="en-US" altLang="zh-CN" sz="2000" i="1">
                                      <a:solidFill>
                                        <a:srgbClr val="070707"/>
                                      </a:solidFill>
                                      <a:latin typeface="Cambria Math" panose="02040503050406030204" pitchFamily="18" charset="0"/>
                                      <a:ea typeface="微软雅黑" panose="020B0503020204020204" pitchFamily="34" charset="-122"/>
                                    </a:rPr>
                                    <m:t>𝜃</m:t>
                                  </m:r>
                                </m:sub>
                              </m:sSub>
                              <m:r>
                                <a:rPr lang="en-US" altLang="zh-CN" sz="2000" b="0" i="1" smtClean="0">
                                  <a:solidFill>
                                    <a:srgbClr val="070707"/>
                                  </a:solidFill>
                                  <a:latin typeface="Cambria Math" panose="02040503050406030204" pitchFamily="18" charset="0"/>
                                  <a:ea typeface="微软雅黑" panose="020B0503020204020204" pitchFamily="34" charset="-122"/>
                                </a:rPr>
                                <m:t>−</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0" i="1" smtClean="0">
                                      <a:solidFill>
                                        <a:srgbClr val="070707"/>
                                      </a:solidFill>
                                      <a:latin typeface="Cambria Math" panose="02040503050406030204" pitchFamily="18" charset="0"/>
                                      <a:ea typeface="微软雅黑" panose="020B0503020204020204" pitchFamily="34" charset="-122"/>
                                    </a:rPr>
                                    <m:t>𝑢</m:t>
                                  </m:r>
                                </m:e>
                                <m:sup>
                                  <m:r>
                                    <a:rPr lang="en-US" altLang="zh-CN" sz="2000" b="0" i="1" smtClean="0">
                                      <a:solidFill>
                                        <a:srgbClr val="070707"/>
                                      </a:solidFill>
                                      <a:latin typeface="Cambria Math" panose="02040503050406030204" pitchFamily="18" charset="0"/>
                                      <a:ea typeface="微软雅黑" panose="020B0503020204020204" pitchFamily="34" charset="-122"/>
                                    </a:rPr>
                                    <m:t>∗</m:t>
                                  </m:r>
                                </m:sup>
                              </m:sSup>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其中</a:t>
                </a:r>
                <a14:m>
                  <m:oMath xmlns:m="http://schemas.openxmlformats.org/officeDocument/2006/math">
                    <m:sSup>
                      <m:sSupPr>
                        <m:ctrlPr>
                          <a:rPr lang="en-US" altLang="zh-CN" sz="2000" i="1">
                            <a:solidFill>
                              <a:srgbClr val="070707"/>
                            </a:solidFill>
                            <a:latin typeface="Cambria Math" panose="02040503050406030204" pitchFamily="18" charset="0"/>
                            <a:ea typeface="微软雅黑" panose="020B0503020204020204" pitchFamily="34" charset="-122"/>
                          </a:rPr>
                        </m:ctrlPr>
                      </m:sSupPr>
                      <m:e>
                        <m:r>
                          <a:rPr lang="en-US" altLang="zh-CN" sz="2000" i="1">
                            <a:solidFill>
                              <a:srgbClr val="070707"/>
                            </a:solidFill>
                            <a:latin typeface="Cambria Math" panose="02040503050406030204" pitchFamily="18" charset="0"/>
                            <a:ea typeface="微软雅黑" panose="020B0503020204020204" pitchFamily="34" charset="-122"/>
                          </a:rPr>
                          <m:t>𝑢</m:t>
                        </m:r>
                      </m:e>
                      <m:sup>
                        <m:r>
                          <a:rPr lang="en-US" altLang="zh-CN" sz="2000" i="1">
                            <a:solidFill>
                              <a:srgbClr val="070707"/>
                            </a:solidFill>
                            <a:latin typeface="Cambria Math" panose="02040503050406030204" pitchFamily="18" charset="0"/>
                            <a:ea typeface="微软雅黑" panose="020B0503020204020204" pitchFamily="34" charset="-122"/>
                          </a:rPr>
                          <m:t>∗</m:t>
                        </m:r>
                      </m:sup>
                    </m:sSup>
                  </m:oMath>
                </a14:m>
                <a:r>
                  <a:rPr lang="zh-CN" altLang="en-US" sz="2000" dirty="0">
                    <a:solidFill>
                      <a:srgbClr val="070707"/>
                    </a:solidFill>
                    <a:latin typeface="微软雅黑" panose="020B0503020204020204" pitchFamily="34" charset="-122"/>
                    <a:ea typeface="微软雅黑" panose="020B0503020204020204" pitchFamily="34" charset="-122"/>
                  </a:rPr>
                  <a:t>是少量的参考解，</a:t>
                </a:r>
                <a:r>
                  <a:rPr lang="en-US" altLang="zh-CN" sz="2000" dirty="0">
                    <a:solidFill>
                      <a:srgbClr val="070707"/>
                    </a:solidFill>
                    <a:ea typeface="微软雅黑" panose="020B0503020204020204" pitchFamily="34" charset="-122"/>
                  </a:rPr>
                  <a:t> </a:t>
                </a:r>
                <a14:m>
                  <m:oMath xmlns:m="http://schemas.openxmlformats.org/officeDocument/2006/math">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𝑢</m:t>
                        </m:r>
                      </m:e>
                      <m:sub>
                        <m:r>
                          <a:rPr lang="en-US" altLang="zh-CN" sz="2000" i="1">
                            <a:solidFill>
                              <a:srgbClr val="070707"/>
                            </a:solidFill>
                            <a:latin typeface="Cambria Math" panose="02040503050406030204" pitchFamily="18" charset="0"/>
                            <a:ea typeface="微软雅黑" panose="020B0503020204020204" pitchFamily="34" charset="-122"/>
                          </a:rPr>
                          <m:t>𝜃</m:t>
                        </m:r>
                      </m:sub>
                    </m:sSub>
                  </m:oMath>
                </a14:m>
                <a:r>
                  <a:rPr lang="zh-CN" altLang="en-US" sz="2000" dirty="0">
                    <a:solidFill>
                      <a:srgbClr val="070707"/>
                    </a:solidFill>
                    <a:latin typeface="微软雅黑" panose="020B0503020204020204" pitchFamily="34" charset="-122"/>
                    <a:ea typeface="微软雅黑" panose="020B0503020204020204" pitchFamily="34" charset="-122"/>
                  </a:rPr>
                  <a:t>的具体计算如下：</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𝑢</m:t>
                          </m:r>
                        </m:e>
                        <m:sub>
                          <m:r>
                            <a:rPr lang="en-US" altLang="zh-CN" sz="2000" b="0" i="1" smtClean="0">
                              <a:solidFill>
                                <a:srgbClr val="070707"/>
                              </a:solidFill>
                              <a:latin typeface="Cambria Math" panose="02040503050406030204" pitchFamily="18" charset="0"/>
                              <a:ea typeface="微软雅黑" panose="020B0503020204020204" pitchFamily="34" charset="-122"/>
                            </a:rPr>
                            <m:t>𝜃</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𝜙</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𝑔</m:t>
                          </m:r>
                        </m:e>
                      </m:d>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𝐹</m:t>
                          </m:r>
                        </m:e>
                        <m:sub>
                          <m:r>
                            <a:rPr lang="en-US" altLang="zh-CN" sz="2000" b="0" i="1" smtClean="0">
                              <a:solidFill>
                                <a:srgbClr val="070707"/>
                              </a:solidFill>
                              <a:latin typeface="Cambria Math" panose="02040503050406030204" pitchFamily="18" charset="0"/>
                              <a:ea typeface="微软雅黑" panose="020B0503020204020204" pitchFamily="34" charset="-122"/>
                            </a:rPr>
                            <m:t>𝜃</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f>
                            <m:fPr>
                              <m:ctrlPr>
                                <a:rPr lang="en-US" altLang="zh-CN" sz="2000" b="0" i="1" smtClean="0">
                                  <a:solidFill>
                                    <a:srgbClr val="070707"/>
                                  </a:solidFill>
                                  <a:latin typeface="Cambria Math" panose="02040503050406030204" pitchFamily="18" charset="0"/>
                                  <a:ea typeface="微软雅黑" panose="020B0503020204020204" pitchFamily="34" charset="-122"/>
                                </a:rPr>
                              </m:ctrlPr>
                            </m:fPr>
                            <m:num>
                              <m:d>
                                <m:dPr>
                                  <m:begChr m:val="|"/>
                                  <m:endChr m:val="|"/>
                                  <m:ctrlPr>
                                    <a:rPr lang="en-US" altLang="zh-CN" sz="2000" b="0" i="1" smtClean="0">
                                      <a:solidFill>
                                        <a:srgbClr val="070707"/>
                                      </a:solidFill>
                                      <a:latin typeface="Cambria Math" panose="02040503050406030204" pitchFamily="18" charset="0"/>
                                      <a:ea typeface="微软雅黑" panose="020B0503020204020204" pitchFamily="34" charset="-122"/>
                                    </a:rPr>
                                  </m:ctrlPr>
                                </m:dPr>
                                <m:e>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e>
                              </m:d>
                            </m:num>
                            <m:den>
                              <m:d>
                                <m:dPr>
                                  <m:begChr m:val="|"/>
                                  <m:endChr m:val="|"/>
                                  <m:ctrlPr>
                                    <a:rPr lang="en-US" altLang="zh-CN" sz="20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𝑆</m:t>
                                      </m:r>
                                    </m:e>
                                    <m:sub>
                                      <m:r>
                                        <a:rPr lang="en-US" altLang="zh-CN" sz="2000" b="0" i="1" smtClean="0">
                                          <a:solidFill>
                                            <a:srgbClr val="070707"/>
                                          </a:solidFill>
                                          <a:latin typeface="Cambria Math" panose="02040503050406030204" pitchFamily="18" charset="0"/>
                                          <a:ea typeface="微软雅黑" panose="020B0503020204020204" pitchFamily="34" charset="-122"/>
                                        </a:rPr>
                                        <m:t>𝐺</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Ω</m:t>
                                      </m:r>
                                    </m:sub>
                                  </m:sSub>
                                </m:e>
                              </m:d>
                            </m:den>
                          </m:f>
                          <m:nary>
                            <m:naryPr>
                              <m:chr m:val="∑"/>
                              <m:supHide m:val="on"/>
                              <m:ctrlPr>
                                <a:rPr lang="en-US" altLang="zh-CN" sz="2000" b="0" i="1" smtClean="0">
                                  <a:solidFill>
                                    <a:srgbClr val="070707"/>
                                  </a:solidFill>
                                  <a:latin typeface="Cambria Math" panose="02040503050406030204" pitchFamily="18" charset="0"/>
                                  <a:ea typeface="微软雅黑" panose="020B0503020204020204" pitchFamily="34" charset="-122"/>
                                </a:rPr>
                              </m:ctrlPr>
                            </m:naryPr>
                            <m:sub>
                              <m:r>
                                <m:rPr>
                                  <m:brk m:alnAt="7"/>
                                </m:rPr>
                                <a:rPr lang="en-US" altLang="zh-CN" sz="2000" b="0" i="1" smtClean="0">
                                  <a:solidFill>
                                    <a:srgbClr val="070707"/>
                                  </a:solidFill>
                                  <a:latin typeface="Cambria Math" panose="02040503050406030204" pitchFamily="18" charset="0"/>
                                  <a:ea typeface="微软雅黑" panose="020B0503020204020204" pitchFamily="34" charset="-122"/>
                                </a:rPr>
                                <m:t>𝑦</m:t>
                              </m:r>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𝑆</m:t>
                                  </m:r>
                                </m:e>
                                <m:sub>
                                  <m:r>
                                    <a:rPr lang="en-US" altLang="zh-CN" sz="2000" i="1">
                                      <a:solidFill>
                                        <a:srgbClr val="070707"/>
                                      </a:solidFill>
                                      <a:latin typeface="Cambria Math" panose="02040503050406030204" pitchFamily="18" charset="0"/>
                                      <a:ea typeface="微软雅黑" panose="020B0503020204020204" pitchFamily="34" charset="-122"/>
                                    </a:rPr>
                                    <m:t>𝐺</m:t>
                                  </m:r>
                                  <m:r>
                                    <a:rPr lang="en-US" altLang="zh-CN" sz="2000" i="1">
                                      <a:solidFill>
                                        <a:srgbClr val="070707"/>
                                      </a:solidFill>
                                      <a:latin typeface="Cambria Math" panose="02040503050406030204" pitchFamily="18" charset="0"/>
                                      <a:ea typeface="微软雅黑" panose="020B0503020204020204" pitchFamily="34" charset="-122"/>
                                    </a:rPr>
                                    <m:t>,</m:t>
                                  </m:r>
                                  <m:r>
                                    <m:rPr>
                                      <m:sty m:val="p"/>
                                    </m:rPr>
                                    <a:rPr lang="en-US" altLang="zh-CN" sz="2000">
                                      <a:solidFill>
                                        <a:srgbClr val="070707"/>
                                      </a:solidFill>
                                      <a:latin typeface="Cambria Math" panose="02040503050406030204" pitchFamily="18" charset="0"/>
                                      <a:ea typeface="微软雅黑" panose="020B0503020204020204" pitchFamily="34" charset="-122"/>
                                    </a:rPr>
                                    <m:t>Ω</m:t>
                                  </m:r>
                                </m:sub>
                              </m:sSub>
                            </m:sub>
                            <m:sup/>
                            <m:e>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𝐺</m:t>
                                  </m:r>
                                </m:e>
                                <m:sub>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𝜃</m:t>
                                      </m:r>
                                    </m:e>
                                    <m:sub>
                                      <m:r>
                                        <a:rPr lang="en-US" altLang="zh-CN" sz="2000" b="0" i="1" smtClean="0">
                                          <a:solidFill>
                                            <a:srgbClr val="070707"/>
                                          </a:solidFill>
                                          <a:latin typeface="Cambria Math" panose="02040503050406030204" pitchFamily="18" charset="0"/>
                                          <a:ea typeface="微软雅黑" panose="020B0503020204020204" pitchFamily="34" charset="-122"/>
                                        </a:rPr>
                                        <m:t>1</m:t>
                                      </m:r>
                                    </m:sub>
                                  </m:sSub>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𝑦</m:t>
                                  </m:r>
                                </m:e>
                              </m:d>
                              <m:r>
                                <a:rPr lang="en-US" altLang="zh-CN" sz="2000" b="0" i="1" smtClean="0">
                                  <a:solidFill>
                                    <a:srgbClr val="070707"/>
                                  </a:solidFill>
                                  <a:latin typeface="Cambria Math" panose="02040503050406030204" pitchFamily="18" charset="0"/>
                                  <a:ea typeface="微软雅黑" panose="020B0503020204020204" pitchFamily="34" charset="-122"/>
                                </a:rPr>
                                <m:t>𝑔</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𝑦</m:t>
                                  </m:r>
                                </m:e>
                              </m:d>
                            </m:e>
                          </m:nary>
                          <m:r>
                            <a:rPr lang="en-US" altLang="zh-CN" sz="2000" b="0" i="1" smtClean="0">
                              <a:solidFill>
                                <a:srgbClr val="070707"/>
                              </a:solidFill>
                              <a:latin typeface="Cambria Math" panose="02040503050406030204" pitchFamily="18" charset="0"/>
                              <a:ea typeface="微软雅黑" panose="020B0503020204020204" pitchFamily="34" charset="-122"/>
                            </a:rPr>
                            <m:t>+</m:t>
                          </m:r>
                          <m:f>
                            <m:fPr>
                              <m:ctrlPr>
                                <a:rPr lang="en-US" altLang="zh-CN" sz="2000" i="1">
                                  <a:solidFill>
                                    <a:srgbClr val="070707"/>
                                  </a:solidFill>
                                  <a:latin typeface="Cambria Math" panose="02040503050406030204" pitchFamily="18" charset="0"/>
                                  <a:ea typeface="微软雅黑" panose="020B0503020204020204" pitchFamily="34" charset="-122"/>
                                </a:rPr>
                              </m:ctrlPr>
                            </m:fPr>
                            <m:num>
                              <m:d>
                                <m:dPr>
                                  <m:begChr m:val="|"/>
                                  <m:endChr m:val="|"/>
                                  <m:ctrlPr>
                                    <a:rPr lang="en-US" altLang="zh-CN" sz="2000" i="1">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a:solidFill>
                                        <a:srgbClr val="070707"/>
                                      </a:solidFill>
                                      <a:latin typeface="Cambria Math" panose="02040503050406030204" pitchFamily="18" charset="0"/>
                                      <a:ea typeface="微软雅黑" panose="020B0503020204020204" pitchFamily="34" charset="-122"/>
                                    </a:rPr>
                                    <m:t>Ω</m:t>
                                  </m:r>
                                </m:e>
                              </m:d>
                            </m:num>
                            <m:den>
                              <m:d>
                                <m:dPr>
                                  <m:begChr m:val="|"/>
                                  <m:endChr m:val="|"/>
                                  <m:ctrlPr>
                                    <a:rPr lang="en-US" altLang="zh-CN" sz="2000" i="1">
                                      <a:solidFill>
                                        <a:srgbClr val="070707"/>
                                      </a:solidFill>
                                      <a:latin typeface="Cambria Math" panose="02040503050406030204" pitchFamily="18" charset="0"/>
                                      <a:ea typeface="微软雅黑" panose="020B0503020204020204" pitchFamily="34" charset="-122"/>
                                    </a:rPr>
                                  </m:ctrlPr>
                                </m:dPr>
                                <m:e>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𝑆</m:t>
                                      </m:r>
                                    </m:e>
                                    <m:sub>
                                      <m:r>
                                        <a:rPr lang="en-US" altLang="zh-CN" sz="2000" i="1">
                                          <a:solidFill>
                                            <a:srgbClr val="070707"/>
                                          </a:solidFill>
                                          <a:latin typeface="Cambria Math" panose="02040503050406030204" pitchFamily="18" charset="0"/>
                                          <a:ea typeface="微软雅黑" panose="020B0503020204020204" pitchFamily="34" charset="-122"/>
                                        </a:rPr>
                                        <m:t>𝐺</m:t>
                                      </m:r>
                                      <m:r>
                                        <a:rPr lang="en-US" altLang="zh-CN" sz="2000" i="1">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a:solidFill>
                                            <a:srgbClr val="070707"/>
                                          </a:solidFill>
                                          <a:latin typeface="Cambria Math" panose="02040503050406030204" pitchFamily="18" charset="0"/>
                                          <a:ea typeface="微软雅黑" panose="020B0503020204020204" pitchFamily="34" charset="-122"/>
                                        </a:rPr>
                                        <m:t>Ω</m:t>
                                      </m:r>
                                    </m:sub>
                                  </m:sSub>
                                </m:e>
                              </m:d>
                            </m:den>
                          </m:f>
                          <m:nary>
                            <m:naryPr>
                              <m:chr m:val="∑"/>
                              <m:supHide m:val="on"/>
                              <m:ctrlPr>
                                <a:rPr lang="en-US" altLang="zh-CN" sz="2000" i="1">
                                  <a:solidFill>
                                    <a:srgbClr val="070707"/>
                                  </a:solidFill>
                                  <a:latin typeface="Cambria Math" panose="02040503050406030204" pitchFamily="18" charset="0"/>
                                  <a:ea typeface="微软雅黑" panose="020B0503020204020204" pitchFamily="34" charset="-122"/>
                                </a:rPr>
                              </m:ctrlPr>
                            </m:naryPr>
                            <m:sub>
                              <m:r>
                                <m:rPr>
                                  <m:brk m:alnAt="7"/>
                                </m:rPr>
                                <a:rPr lang="en-US" altLang="zh-CN" sz="2000" i="1">
                                  <a:solidFill>
                                    <a:srgbClr val="070707"/>
                                  </a:solidFill>
                                  <a:latin typeface="Cambria Math" panose="02040503050406030204" pitchFamily="18" charset="0"/>
                                  <a:ea typeface="微软雅黑" panose="020B0503020204020204" pitchFamily="34" charset="-122"/>
                                </a:rPr>
                                <m:t>𝑦</m:t>
                              </m:r>
                              <m:r>
                                <a:rPr lang="en-US" altLang="zh-CN" sz="2000" i="1">
                                  <a:solidFill>
                                    <a:srgbClr val="070707"/>
                                  </a:solidFill>
                                  <a:latin typeface="Cambria Math" panose="02040503050406030204" pitchFamily="18" charset="0"/>
                                  <a:ea typeface="微软雅黑" panose="020B0503020204020204" pitchFamily="34" charset="-122"/>
                                </a:rPr>
                                <m:t>∈</m:t>
                              </m:r>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𝑆</m:t>
                                  </m:r>
                                </m:e>
                                <m:sub>
                                  <m:r>
                                    <a:rPr lang="en-US" altLang="zh-CN" sz="2000" i="1">
                                      <a:solidFill>
                                        <a:srgbClr val="070707"/>
                                      </a:solidFill>
                                      <a:latin typeface="Cambria Math" panose="02040503050406030204" pitchFamily="18" charset="0"/>
                                      <a:ea typeface="微软雅黑" panose="020B0503020204020204" pitchFamily="34" charset="-122"/>
                                    </a:rPr>
                                    <m:t>𝐺</m:t>
                                  </m:r>
                                  <m:r>
                                    <a:rPr lang="en-US" altLang="zh-CN" sz="2000" i="1">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a:solidFill>
                                        <a:srgbClr val="070707"/>
                                      </a:solidFill>
                                      <a:latin typeface="Cambria Math" panose="02040503050406030204" pitchFamily="18" charset="0"/>
                                      <a:ea typeface="微软雅黑" panose="020B0503020204020204" pitchFamily="34" charset="-122"/>
                                    </a:rPr>
                                    <m:t>Ω</m:t>
                                  </m:r>
                                </m:sub>
                              </m:sSub>
                            </m:sub>
                            <m:sup/>
                            <m:e>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𝐺</m:t>
                                  </m:r>
                                </m:e>
                                <m:sub>
                                  <m:sSub>
                                    <m:sSubPr>
                                      <m:ctrlPr>
                                        <a:rPr lang="en-US" altLang="zh-CN" sz="2000" i="1">
                                          <a:solidFill>
                                            <a:srgbClr val="070707"/>
                                          </a:solidFill>
                                          <a:latin typeface="Cambria Math" panose="02040503050406030204" pitchFamily="18" charset="0"/>
                                          <a:ea typeface="微软雅黑" panose="020B0503020204020204" pitchFamily="34" charset="-122"/>
                                        </a:rPr>
                                      </m:ctrlPr>
                                    </m:sSubPr>
                                    <m:e>
                                      <m:r>
                                        <a:rPr lang="en-US" altLang="zh-CN" sz="2000" i="1">
                                          <a:solidFill>
                                            <a:srgbClr val="070707"/>
                                          </a:solidFill>
                                          <a:latin typeface="Cambria Math" panose="02040503050406030204" pitchFamily="18" charset="0"/>
                                          <a:ea typeface="微软雅黑" panose="020B0503020204020204" pitchFamily="34" charset="-122"/>
                                        </a:rPr>
                                        <m:t>𝜃</m:t>
                                      </m:r>
                                    </m:e>
                                    <m:sub>
                                      <m:r>
                                        <a:rPr lang="en-US" altLang="zh-CN" sz="2000" b="0" i="1" smtClean="0">
                                          <a:solidFill>
                                            <a:srgbClr val="070707"/>
                                          </a:solidFill>
                                          <a:latin typeface="Cambria Math" panose="02040503050406030204" pitchFamily="18" charset="0"/>
                                          <a:ea typeface="微软雅黑" panose="020B0503020204020204" pitchFamily="34" charset="-122"/>
                                        </a:rPr>
                                        <m:t>2</m:t>
                                      </m:r>
                                    </m:sub>
                                  </m:sSub>
                                </m:sub>
                              </m:sSub>
                              <m:d>
                                <m:dPr>
                                  <m:ctrlPr>
                                    <a:rPr lang="en-US" altLang="zh-CN" sz="2000" i="1">
                                      <a:solidFill>
                                        <a:srgbClr val="070707"/>
                                      </a:solidFill>
                                      <a:latin typeface="Cambria Math" panose="02040503050406030204" pitchFamily="18" charset="0"/>
                                      <a:ea typeface="微软雅黑" panose="020B0503020204020204" pitchFamily="34" charset="-122"/>
                                    </a:rPr>
                                  </m:ctrlPr>
                                </m:dPr>
                                <m:e>
                                  <m:r>
                                    <a:rPr lang="en-US" altLang="zh-CN" sz="2000" i="1">
                                      <a:solidFill>
                                        <a:srgbClr val="070707"/>
                                      </a:solidFill>
                                      <a:latin typeface="Cambria Math" panose="02040503050406030204" pitchFamily="18" charset="0"/>
                                      <a:ea typeface="微软雅黑" panose="020B0503020204020204" pitchFamily="34" charset="-122"/>
                                    </a:rPr>
                                    <m:t>𝑥</m:t>
                                  </m:r>
                                  <m:r>
                                    <a:rPr lang="en-US" altLang="zh-CN" sz="2000" i="1">
                                      <a:solidFill>
                                        <a:srgbClr val="070707"/>
                                      </a:solidFill>
                                      <a:latin typeface="Cambria Math" panose="02040503050406030204" pitchFamily="18" charset="0"/>
                                      <a:ea typeface="微软雅黑" panose="020B0503020204020204" pitchFamily="34" charset="-122"/>
                                    </a:rPr>
                                    <m:t>,</m:t>
                                  </m:r>
                                  <m:r>
                                    <a:rPr lang="en-US" altLang="zh-CN" sz="2000" i="1">
                                      <a:solidFill>
                                        <a:srgbClr val="070707"/>
                                      </a:solidFill>
                                      <a:latin typeface="Cambria Math" panose="02040503050406030204" pitchFamily="18" charset="0"/>
                                      <a:ea typeface="微软雅黑" panose="020B0503020204020204" pitchFamily="34" charset="-122"/>
                                    </a:rPr>
                                    <m:t>𝑦</m:t>
                                  </m:r>
                                </m:e>
                              </m:d>
                              <m:r>
                                <a:rPr lang="en-US" altLang="zh-CN" sz="2000" b="0" i="1" smtClean="0">
                                  <a:solidFill>
                                    <a:srgbClr val="070707"/>
                                  </a:solidFill>
                                  <a:latin typeface="Cambria Math" panose="02040503050406030204" pitchFamily="18" charset="0"/>
                                  <a:ea typeface="微软雅黑" panose="020B0503020204020204" pitchFamily="34" charset="-122"/>
                                </a:rPr>
                                <m:t>𝜙</m:t>
                              </m:r>
                              <m:d>
                                <m:dPr>
                                  <m:ctrlPr>
                                    <a:rPr lang="en-US" altLang="zh-CN" sz="2000" i="1">
                                      <a:solidFill>
                                        <a:srgbClr val="070707"/>
                                      </a:solidFill>
                                      <a:latin typeface="Cambria Math" panose="02040503050406030204" pitchFamily="18" charset="0"/>
                                      <a:ea typeface="微软雅黑" panose="020B0503020204020204" pitchFamily="34" charset="-122"/>
                                    </a:rPr>
                                  </m:ctrlPr>
                                </m:dPr>
                                <m:e>
                                  <m:r>
                                    <a:rPr lang="en-US" altLang="zh-CN" sz="2000" i="1">
                                      <a:solidFill>
                                        <a:srgbClr val="070707"/>
                                      </a:solidFill>
                                      <a:latin typeface="Cambria Math" panose="02040503050406030204" pitchFamily="18" charset="0"/>
                                      <a:ea typeface="微软雅黑" panose="020B0503020204020204" pitchFamily="34" charset="-122"/>
                                    </a:rPr>
                                    <m:t>𝑦</m:t>
                                  </m:r>
                                </m:e>
                              </m:d>
                            </m:e>
                          </m:nary>
                        </m:e>
                      </m:d>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即我们使用</a:t>
                </a:r>
                <a:r>
                  <a:rPr lang="en-US" altLang="zh-CN" sz="2000" dirty="0">
                    <a:solidFill>
                      <a:srgbClr val="070707"/>
                    </a:solidFill>
                    <a:latin typeface="微软雅黑" panose="020B0503020204020204" pitchFamily="34" charset="-122"/>
                    <a:ea typeface="微软雅黑" panose="020B0503020204020204" pitchFamily="34" charset="-122"/>
                  </a:rPr>
                  <a:t>Monte Carlo </a:t>
                </a:r>
                <a:r>
                  <a:rPr lang="zh-CN" altLang="en-US" sz="2000" dirty="0">
                    <a:solidFill>
                      <a:srgbClr val="070707"/>
                    </a:solidFill>
                    <a:latin typeface="微软雅黑" panose="020B0503020204020204" pitchFamily="34" charset="-122"/>
                    <a:ea typeface="微软雅黑" panose="020B0503020204020204" pitchFamily="34" charset="-122"/>
                  </a:rPr>
                  <a:t>采样来估计</a:t>
                </a:r>
                <a14:m>
                  <m:oMath xmlns:m="http://schemas.openxmlformats.org/officeDocument/2006/math">
                    <m:r>
                      <a:rPr lang="en-US" altLang="zh-CN" sz="2000" i="1">
                        <a:solidFill>
                          <a:srgbClr val="070707"/>
                        </a:solidFill>
                        <a:latin typeface="Cambria Math" panose="02040503050406030204" pitchFamily="18" charset="0"/>
                        <a:ea typeface="微软雅黑" panose="020B0503020204020204" pitchFamily="34" charset="-122"/>
                      </a:rPr>
                      <m:t>𝑢</m:t>
                    </m:r>
                  </m:oMath>
                </a14:m>
                <a:r>
                  <a:rPr lang="zh-CN" altLang="en-US" sz="2000" dirty="0">
                    <a:solidFill>
                      <a:srgbClr val="070707"/>
                    </a:solidFill>
                    <a:latin typeface="微软雅黑" panose="020B0503020204020204" pitchFamily="34" charset="-122"/>
                    <a:ea typeface="微软雅黑" panose="020B0503020204020204" pitchFamily="34" charset="-122"/>
                  </a:rPr>
                  <a:t>表示式中的积分。</a:t>
                </a:r>
                <a:endParaRPr lang="en-US" altLang="zh-CN" sz="20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9492" y="970218"/>
                <a:ext cx="11429516" cy="3562963"/>
              </a:xfrm>
              <a:prstGeom prst="rect">
                <a:avLst/>
              </a:prstGeom>
              <a:blipFill rotWithShape="1">
                <a:blip r:embed="rId2"/>
                <a:stretch>
                  <a:fillRect l="-2" t="-16" r="3" b="-6222"/>
                </a:stretch>
              </a:blipFill>
            </p:spPr>
            <p:txBody>
              <a:bodyPr/>
              <a:lstStyle/>
              <a:p>
                <a:r>
                  <a:rPr lang="zh-CN" altLang="en-US">
                    <a:noFill/>
                  </a:rPr>
                  <a:t> </a:t>
                </a:r>
              </a:p>
            </p:txBody>
          </p:sp>
        </mc:Fallback>
      </mc:AlternateContent>
      <p:sp>
        <p:nvSpPr>
          <p:cNvPr id="4" name="矩形 3"/>
          <p:cNvSpPr/>
          <p:nvPr/>
        </p:nvSpPr>
        <p:spPr>
          <a:xfrm>
            <a:off x="142504" y="6351895"/>
            <a:ext cx="9056914" cy="461665"/>
          </a:xfrm>
          <a:prstGeom prst="rect">
            <a:avLst/>
          </a:prstGeom>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L. Zhang, et al. (2022). MOD-Net: A Machine Learning Approach via Model-Operator-Data Network for Solving PDEs. Communications in Computational Physics. 32 (2). 299-335.</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35" y="144826"/>
            <a:ext cx="2576687" cy="337358"/>
          </a:xfrm>
        </p:spPr>
        <p:txBody>
          <a:bodyPr/>
          <a:lstStyle/>
          <a:p>
            <a:r>
              <a:rPr lang="zh-CN" altLang="en-US" sz="2800"/>
              <a:t>目录</a:t>
            </a:r>
          </a:p>
        </p:txBody>
      </p:sp>
      <p:sp>
        <p:nvSpPr>
          <p:cNvPr id="3" name="文本框 2"/>
          <p:cNvSpPr txBox="1"/>
          <p:nvPr/>
        </p:nvSpPr>
        <p:spPr>
          <a:xfrm>
            <a:off x="3855154" y="2068697"/>
            <a:ext cx="4136069" cy="523220"/>
          </a:xfrm>
          <a:prstGeom prst="rect">
            <a:avLst/>
          </a:prstGeom>
          <a:noFill/>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二、神经网络学习方程解</a:t>
            </a:r>
            <a:endParaRPr lang="en-US" altLang="zh-CN" sz="2800" b="1" dirty="0">
              <a:solidFill>
                <a:srgbClr val="7F7F7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55154" y="2773419"/>
            <a:ext cx="4134465" cy="523220"/>
          </a:xfrm>
          <a:prstGeom prst="rect">
            <a:avLst/>
          </a:prstGeom>
          <a:noFill/>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三、神经网络学习解算子</a:t>
            </a:r>
          </a:p>
        </p:txBody>
      </p:sp>
      <p:sp>
        <p:nvSpPr>
          <p:cNvPr id="5" name="文本框 4"/>
          <p:cNvSpPr txBox="1"/>
          <p:nvPr/>
        </p:nvSpPr>
        <p:spPr>
          <a:xfrm>
            <a:off x="3855154" y="3484209"/>
            <a:ext cx="2339102" cy="523220"/>
          </a:xfrm>
          <a:prstGeom prst="rect">
            <a:avLst/>
          </a:prstGeom>
        </p:spPr>
        <p:txBody>
          <a:bodyPr wrap="none" rtlCol="0">
            <a:spAutoFit/>
          </a:bodyPr>
          <a:lstStyle/>
          <a:p>
            <a:pPr algn="l"/>
            <a:r>
              <a:rPr lang="zh-CN" altLang="en-US" sz="2800" b="1" dirty="0">
                <a:latin typeface="微软雅黑" panose="020B0503020204020204" pitchFamily="34" charset="-122"/>
                <a:ea typeface="微软雅黑" panose="020B0503020204020204" pitchFamily="34" charset="-122"/>
              </a:rPr>
              <a:t>四、误差分析</a:t>
            </a:r>
            <a:endParaRPr lang="zh-CN" altLang="en-US" sz="2800" b="1" dirty="0">
              <a:solidFill>
                <a:srgbClr val="7F7F7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855154" y="4194999"/>
            <a:ext cx="2698175" cy="523220"/>
          </a:xfrm>
          <a:prstGeom prst="rect">
            <a:avLst/>
          </a:prstGeom>
        </p:spPr>
        <p:txBody>
          <a:bodyPr wrap="none" rtlCol="0">
            <a:spAutoFit/>
          </a:bodyPr>
          <a:lstStyle/>
          <a:p>
            <a:r>
              <a:rPr lang="zh-CN" altLang="en-US" sz="2800" b="1" dirty="0">
                <a:solidFill>
                  <a:srgbClr val="7F7F7F"/>
                </a:solidFill>
                <a:latin typeface="微软雅黑" panose="020B0503020204020204" pitchFamily="34" charset="-122"/>
                <a:ea typeface="微软雅黑" panose="020B0503020204020204" pitchFamily="34" charset="-122"/>
              </a:rPr>
              <a:t>五、应用与拓展</a:t>
            </a:r>
          </a:p>
        </p:txBody>
      </p:sp>
      <p:sp>
        <p:nvSpPr>
          <p:cNvPr id="7" name="文本框 6"/>
          <p:cNvSpPr txBox="1"/>
          <p:nvPr/>
        </p:nvSpPr>
        <p:spPr>
          <a:xfrm>
            <a:off x="3855154" y="1369204"/>
            <a:ext cx="1620957" cy="523220"/>
          </a:xfrm>
          <a:prstGeom prst="rect">
            <a:avLst/>
          </a:prstGeom>
          <a:noFill/>
        </p:spPr>
        <p:txBody>
          <a:bodyPr wrap="none" rtlCol="0">
            <a:spAutoFit/>
          </a:bodyPr>
          <a:lstStyle/>
          <a:p>
            <a:r>
              <a:rPr lang="zh-CN" altLang="en-US" sz="2800" b="1" dirty="0">
                <a:solidFill>
                  <a:srgbClr val="7F7F7F"/>
                </a:solidFill>
                <a:latin typeface="微软雅黑" panose="020B0503020204020204" pitchFamily="34" charset="-122"/>
                <a:ea typeface="微软雅黑" panose="020B0503020204020204" pitchFamily="34" charset="-122"/>
              </a:rPr>
              <a:t>一、介绍</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F8465-CFB4-D785-359F-7CAAA4791CE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343F00C-821A-B3EE-AEE3-1CB28EB1588F}"/>
              </a:ext>
            </a:extLst>
          </p:cNvPr>
          <p:cNvSpPr>
            <a:spLocks noGrp="1"/>
          </p:cNvSpPr>
          <p:nvPr>
            <p:ph type="title"/>
          </p:nvPr>
        </p:nvSpPr>
        <p:spPr/>
        <p:txBody>
          <a:bodyPr/>
          <a:lstStyle/>
          <a:p>
            <a:r>
              <a:rPr lang="zh-CN" altLang="en-US" dirty="0"/>
              <a:t>神经网络求解偏微分方程介绍</a:t>
            </a:r>
          </a:p>
        </p:txBody>
      </p:sp>
      <p:sp>
        <p:nvSpPr>
          <p:cNvPr id="10" name="文本框 9">
            <a:extLst>
              <a:ext uri="{FF2B5EF4-FFF2-40B4-BE49-F238E27FC236}">
                <a16:creationId xmlns:a16="http://schemas.microsoft.com/office/drawing/2014/main" id="{8A37D124-2278-B156-42E1-8D665EED57CF}"/>
              </a:ext>
            </a:extLst>
          </p:cNvPr>
          <p:cNvSpPr txBox="1"/>
          <p:nvPr/>
        </p:nvSpPr>
        <p:spPr>
          <a:xfrm>
            <a:off x="579826" y="722802"/>
            <a:ext cx="5296540" cy="581057"/>
          </a:xfrm>
          <a:prstGeom prst="rect">
            <a:avLst/>
          </a:prstGeom>
          <a:noFill/>
        </p:spPr>
        <p:txBody>
          <a:bodyPr wrap="square" rtlCol="0">
            <a:spAutoFit/>
          </a:bodyPr>
          <a:lstStyle/>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偏微分方程的应用在生活中广泛存在</a:t>
            </a:r>
            <a:endParaRPr lang="en-US" altLang="zh-CN" sz="2400" dirty="0">
              <a:solidFill>
                <a:srgbClr val="070707"/>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5CE8DE1-E36E-31FA-97BE-2FEF64B17E82}"/>
              </a:ext>
            </a:extLst>
          </p:cNvPr>
          <p:cNvPicPr>
            <a:picLocks noChangeAspect="1"/>
          </p:cNvPicPr>
          <p:nvPr/>
        </p:nvPicPr>
        <p:blipFill>
          <a:blip r:embed="rId2"/>
          <a:stretch>
            <a:fillRect/>
          </a:stretch>
        </p:blipFill>
        <p:spPr>
          <a:xfrm>
            <a:off x="7880335" y="761979"/>
            <a:ext cx="3738563" cy="2999739"/>
          </a:xfrm>
          <a:prstGeom prst="rect">
            <a:avLst/>
          </a:prstGeom>
        </p:spPr>
      </p:pic>
      <p:pic>
        <p:nvPicPr>
          <p:cNvPr id="6" name="图片 5">
            <a:extLst>
              <a:ext uri="{FF2B5EF4-FFF2-40B4-BE49-F238E27FC236}">
                <a16:creationId xmlns:a16="http://schemas.microsoft.com/office/drawing/2014/main" id="{20C79275-70DE-5006-D5E8-06BAB42D1DBD}"/>
              </a:ext>
            </a:extLst>
          </p:cNvPr>
          <p:cNvPicPr>
            <a:picLocks noChangeAspect="1"/>
          </p:cNvPicPr>
          <p:nvPr/>
        </p:nvPicPr>
        <p:blipFill>
          <a:blip r:embed="rId3"/>
          <a:stretch>
            <a:fillRect/>
          </a:stretch>
        </p:blipFill>
        <p:spPr>
          <a:xfrm>
            <a:off x="7780761" y="3775166"/>
            <a:ext cx="3738563" cy="2369708"/>
          </a:xfrm>
          <a:prstGeom prst="rect">
            <a:avLst/>
          </a:prstGeom>
        </p:spPr>
      </p:pic>
      <p:sp>
        <p:nvSpPr>
          <p:cNvPr id="13" name="文本框 12">
            <a:extLst>
              <a:ext uri="{FF2B5EF4-FFF2-40B4-BE49-F238E27FC236}">
                <a16:creationId xmlns:a16="http://schemas.microsoft.com/office/drawing/2014/main" id="{43DAE30C-4075-D3E7-D3AC-F6751CF40E99}"/>
              </a:ext>
            </a:extLst>
          </p:cNvPr>
          <p:cNvSpPr txBox="1"/>
          <p:nvPr/>
        </p:nvSpPr>
        <p:spPr>
          <a:xfrm>
            <a:off x="180657" y="6396335"/>
            <a:ext cx="9548290" cy="276999"/>
          </a:xfrm>
          <a:prstGeom prst="rect">
            <a:avLst/>
          </a:prstGeom>
          <a:noFill/>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H. Wu, et al. (2024).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Transolver</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 fast transformer solver for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pdes</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on general geometries.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arXiv</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preprint arXiv:2402.02366.</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0" name="组合 19">
            <a:extLst>
              <a:ext uri="{FF2B5EF4-FFF2-40B4-BE49-F238E27FC236}">
                <a16:creationId xmlns:a16="http://schemas.microsoft.com/office/drawing/2014/main" id="{CAE0F290-E4B6-4A10-EAF3-C952E5D48FFF}"/>
              </a:ext>
            </a:extLst>
          </p:cNvPr>
          <p:cNvGrpSpPr/>
          <p:nvPr/>
        </p:nvGrpSpPr>
        <p:grpSpPr>
          <a:xfrm>
            <a:off x="568316" y="1226844"/>
            <a:ext cx="7122563" cy="4199868"/>
            <a:chOff x="576000" y="1296000"/>
            <a:chExt cx="7122563" cy="4199868"/>
          </a:xfrm>
        </p:grpSpPr>
        <p:sp>
          <p:nvSpPr>
            <p:cNvPr id="15" name="文本框 14">
              <a:extLst>
                <a:ext uri="{FF2B5EF4-FFF2-40B4-BE49-F238E27FC236}">
                  <a16:creationId xmlns:a16="http://schemas.microsoft.com/office/drawing/2014/main" id="{BBA7E4A3-4F8C-828F-6BDE-C1E9E2DC42D5}"/>
                </a:ext>
              </a:extLst>
            </p:cNvPr>
            <p:cNvSpPr txBox="1"/>
            <p:nvPr/>
          </p:nvSpPr>
          <p:spPr>
            <a:xfrm>
              <a:off x="576000" y="1296000"/>
              <a:ext cx="3387056" cy="4107535"/>
            </a:xfrm>
            <a:prstGeom prst="rect">
              <a:avLst/>
            </a:prstGeom>
            <a:noFill/>
          </p:spPr>
          <p:txBody>
            <a:bodyPr wrap="square">
              <a:spAutoFit/>
            </a:bodyPr>
            <a:lstStyle/>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物理学：</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流体动力学方程</a:t>
              </a:r>
              <a:endParaRPr lang="en-US" altLang="zh-CN" sz="2400" dirty="0">
                <a:solidFill>
                  <a:srgbClr val="070707"/>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工程学</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弹性力学方程</a:t>
              </a:r>
              <a:endParaRPr lang="en-US" altLang="zh-CN" sz="2400" dirty="0">
                <a:solidFill>
                  <a:srgbClr val="070707"/>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金融</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Black-Scholes</a:t>
              </a:r>
              <a:r>
                <a:rPr lang="zh-CN" altLang="en-US" sz="2000" dirty="0">
                  <a:solidFill>
                    <a:srgbClr val="070707"/>
                  </a:solidFill>
                  <a:latin typeface="微软雅黑" panose="020B0503020204020204" pitchFamily="34" charset="-122"/>
                  <a:ea typeface="微软雅黑" panose="020B0503020204020204" pitchFamily="34" charset="-122"/>
                </a:rPr>
                <a:t>方程</a:t>
              </a:r>
              <a:endParaRPr lang="en-US" altLang="zh-CN" sz="2400" dirty="0">
                <a:solidFill>
                  <a:srgbClr val="070707"/>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化学：</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反应扩散方程</a:t>
              </a:r>
              <a:endParaRPr lang="zh-CN" altLang="en-US" dirty="0"/>
            </a:p>
          </p:txBody>
        </p:sp>
        <p:sp>
          <p:nvSpPr>
            <p:cNvPr id="17" name="文本框 16">
              <a:extLst>
                <a:ext uri="{FF2B5EF4-FFF2-40B4-BE49-F238E27FC236}">
                  <a16:creationId xmlns:a16="http://schemas.microsoft.com/office/drawing/2014/main" id="{B0A5974B-4B21-8BEC-0DD7-AAB1F75DF372}"/>
                </a:ext>
              </a:extLst>
            </p:cNvPr>
            <p:cNvSpPr txBox="1"/>
            <p:nvPr/>
          </p:nvSpPr>
          <p:spPr>
            <a:xfrm>
              <a:off x="3960000" y="1296000"/>
              <a:ext cx="3738563" cy="4199868"/>
            </a:xfrm>
            <a:prstGeom prst="rect">
              <a:avLst/>
            </a:prstGeom>
            <a:noFill/>
          </p:spPr>
          <p:txBody>
            <a:bodyPr wrap="square">
              <a:spAutoFit/>
            </a:bodyPr>
            <a:lstStyle/>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材料科学：</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相场模型</a:t>
              </a:r>
              <a:endParaRPr lang="en-US" altLang="zh-CN" sz="2400" dirty="0">
                <a:solidFill>
                  <a:srgbClr val="070707"/>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气候科学</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大气环流模型</a:t>
              </a:r>
              <a:endParaRPr lang="en-US" altLang="zh-CN" sz="2400" dirty="0">
                <a:solidFill>
                  <a:srgbClr val="070707"/>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图像处理</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热方程</a:t>
              </a:r>
              <a:endParaRPr lang="en-US" altLang="zh-CN" sz="2000" dirty="0">
                <a:solidFill>
                  <a:srgbClr val="070707"/>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地质科学：</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地震波方程</a:t>
              </a:r>
              <a:endParaRPr lang="zh-CN" altLang="en-US" dirty="0"/>
            </a:p>
          </p:txBody>
        </p:sp>
      </p:grpSp>
      <p:sp>
        <p:nvSpPr>
          <p:cNvPr id="19" name="文本框 18">
            <a:extLst>
              <a:ext uri="{FF2B5EF4-FFF2-40B4-BE49-F238E27FC236}">
                <a16:creationId xmlns:a16="http://schemas.microsoft.com/office/drawing/2014/main" id="{09465F41-CBB9-8D5D-00E3-464336A5EB04}"/>
              </a:ext>
            </a:extLst>
          </p:cNvPr>
          <p:cNvSpPr txBox="1"/>
          <p:nvPr/>
        </p:nvSpPr>
        <p:spPr>
          <a:xfrm>
            <a:off x="579826" y="5231717"/>
            <a:ext cx="7300509" cy="1135054"/>
          </a:xfrm>
          <a:prstGeom prst="rect">
            <a:avLst/>
          </a:prstGeom>
          <a:noFill/>
        </p:spPr>
        <p:txBody>
          <a:bodyPr wrap="square">
            <a:spAutoFit/>
          </a:bodyPr>
          <a:lstStyle/>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绝大多数方程并不存在解析解，往往需要数值手段进行求解，而神经网络为求解提供了更多方法可能。</a:t>
            </a:r>
            <a:endParaRPr lang="en-US" altLang="zh-CN" sz="2400" dirty="0">
              <a:solidFill>
                <a:srgbClr val="07070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9307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B2386-E583-8B80-3E97-9B492E891B0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FA9B3709-E5B9-48C3-161F-27E66E100F0E}"/>
              </a:ext>
            </a:extLst>
          </p:cNvPr>
          <p:cNvSpPr>
            <a:spLocks noGrp="1"/>
          </p:cNvSpPr>
          <p:nvPr>
            <p:ph type="title"/>
          </p:nvPr>
        </p:nvSpPr>
        <p:spPr/>
        <p:txBody>
          <a:bodyPr/>
          <a:lstStyle/>
          <a:p>
            <a:r>
              <a:rPr lang="zh-CN" altLang="en-US" dirty="0"/>
              <a:t>误差分析：线性方程组的</a:t>
            </a:r>
            <a:r>
              <a:rPr lang="en-US" altLang="zh-CN" sz="3200" dirty="0"/>
              <a:t>Jacobi</a:t>
            </a:r>
            <a:r>
              <a:rPr lang="zh-CN" altLang="en-US" sz="3200" dirty="0"/>
              <a:t>迭代求解</a:t>
            </a:r>
            <a:endParaRPr lang="zh-CN" altLang="en-US" dirty="0"/>
          </a:p>
        </p:txBody>
      </p:sp>
      <p:pic>
        <p:nvPicPr>
          <p:cNvPr id="10" name="图片 9">
            <a:extLst>
              <a:ext uri="{FF2B5EF4-FFF2-40B4-BE49-F238E27FC236}">
                <a16:creationId xmlns:a16="http://schemas.microsoft.com/office/drawing/2014/main" id="{C8F8C4F0-6321-3C26-AB94-FA2F601ACA37}"/>
              </a:ext>
            </a:extLst>
          </p:cNvPr>
          <p:cNvPicPr>
            <a:picLocks noChangeAspect="1"/>
          </p:cNvPicPr>
          <p:nvPr/>
        </p:nvPicPr>
        <p:blipFill>
          <a:blip r:embed="rId2"/>
          <a:stretch>
            <a:fillRect/>
          </a:stretch>
        </p:blipFill>
        <p:spPr>
          <a:xfrm>
            <a:off x="8419480" y="3240863"/>
            <a:ext cx="3772520" cy="2498435"/>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BC3C243-4F7D-29EF-1D00-29544D18C9A5}"/>
                  </a:ext>
                </a:extLst>
              </p:cNvPr>
              <p:cNvSpPr txBox="1"/>
              <p:nvPr/>
            </p:nvSpPr>
            <p:spPr>
              <a:xfrm>
                <a:off x="291572" y="721111"/>
                <a:ext cx="10542554" cy="5584093"/>
              </a:xfrm>
              <a:prstGeom prst="rect">
                <a:avLst/>
              </a:prstGeom>
              <a:noFill/>
            </p:spPr>
            <p:txBody>
              <a:bodyPr wrap="square" rtlCol="0">
                <a:spAutoFit/>
              </a:bodyPr>
              <a:lstStyle/>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考虑</a:t>
                </a:r>
                <a:r>
                  <a:rPr lang="en-US" altLang="zh-CN" sz="2000" dirty="0">
                    <a:solidFill>
                      <a:srgbClr val="070707"/>
                    </a:solidFill>
                    <a:latin typeface="微软雅黑" panose="020B0503020204020204" pitchFamily="34" charset="-122"/>
                    <a:ea typeface="微软雅黑" panose="020B0503020204020204" pitchFamily="34" charset="-122"/>
                  </a:rPr>
                  <a:t>Dirichlet</a:t>
                </a:r>
                <a:r>
                  <a:rPr lang="zh-CN" altLang="en-US" sz="2000" dirty="0">
                    <a:solidFill>
                      <a:srgbClr val="070707"/>
                    </a:solidFill>
                    <a:latin typeface="微软雅黑" panose="020B0503020204020204" pitchFamily="34" charset="-122"/>
                    <a:ea typeface="微软雅黑" panose="020B0503020204020204" pitchFamily="34" charset="-122"/>
                  </a:rPr>
                  <a:t>边界条件的</a:t>
                </a:r>
                <a:r>
                  <a:rPr lang="en-US" altLang="zh-CN" sz="2000" dirty="0">
                    <a:solidFill>
                      <a:srgbClr val="070707"/>
                    </a:solidFill>
                    <a:latin typeface="微软雅黑" panose="020B0503020204020204" pitchFamily="34" charset="-122"/>
                    <a:ea typeface="微软雅黑" panose="020B0503020204020204" pitchFamily="34" charset="-122"/>
                  </a:rPr>
                  <a:t>Poisson</a:t>
                </a:r>
                <a:r>
                  <a:rPr lang="zh-CN" altLang="en-US" sz="2000" dirty="0">
                    <a:solidFill>
                      <a:srgbClr val="070707"/>
                    </a:solidFill>
                    <a:latin typeface="微软雅黑" panose="020B0503020204020204" pitchFamily="34" charset="-122"/>
                    <a:ea typeface="微软雅黑" panose="020B0503020204020204" pitchFamily="34" charset="-122"/>
                  </a:rPr>
                  <a:t>方程：</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Δ</m:t>
                      </m:r>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𝑔</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−1,1</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−1</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1</m:t>
                          </m:r>
                        </m:e>
                      </m:d>
                      <m:r>
                        <a:rPr lang="en-US" altLang="zh-CN" sz="2000" b="0" i="1" smtClean="0">
                          <a:solidFill>
                            <a:srgbClr val="070707"/>
                          </a:solidFill>
                          <a:latin typeface="Cambria Math" panose="02040503050406030204" pitchFamily="18" charset="0"/>
                          <a:ea typeface="微软雅黑" panose="020B0503020204020204" pitchFamily="34" charset="-122"/>
                        </a:rPr>
                        <m:t>=0,</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70707"/>
                    </a:solidFill>
                    <a:latin typeface="微软雅黑" panose="020B0503020204020204" pitchFamily="34" charset="-122"/>
                    <a:ea typeface="微软雅黑" panose="020B0503020204020204" pitchFamily="34" charset="-122"/>
                  </a:rPr>
                  <a:t>使用有限差分来离散方程并建立线性方程组，</a:t>
                </a:r>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Δ</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𝑢</m:t>
                          </m:r>
                        </m:e>
                        <m:sub>
                          <m:r>
                            <a:rPr lang="en-US" altLang="zh-CN" sz="2000" b="0" i="1" smtClean="0">
                              <a:solidFill>
                                <a:srgbClr val="070707"/>
                              </a:solidFill>
                              <a:latin typeface="Cambria Math" panose="02040503050406030204" pitchFamily="18" charset="0"/>
                              <a:ea typeface="微软雅黑" panose="020B0503020204020204" pitchFamily="34" charset="-122"/>
                            </a:rPr>
                            <m:t>𝑖</m:t>
                          </m:r>
                        </m:sub>
                      </m:sSub>
                      <m:r>
                        <a:rPr lang="en-US" altLang="zh-CN" sz="2000" b="0" i="1" smtClean="0">
                          <a:solidFill>
                            <a:srgbClr val="070707"/>
                          </a:solidFill>
                          <a:latin typeface="Cambria Math" panose="02040503050406030204" pitchFamily="18" charset="0"/>
                          <a:ea typeface="微软雅黑" panose="020B0503020204020204" pitchFamily="34" charset="-122"/>
                        </a:rPr>
                        <m:t>=−</m:t>
                      </m:r>
                      <m:f>
                        <m:fPr>
                          <m:ctrlPr>
                            <a:rPr lang="en-US" altLang="zh-CN" sz="2000" b="0" i="1" smtClean="0">
                              <a:solidFill>
                                <a:srgbClr val="070707"/>
                              </a:solidFill>
                              <a:latin typeface="Cambria Math" panose="02040503050406030204" pitchFamily="18" charset="0"/>
                              <a:ea typeface="微软雅黑" panose="020B0503020204020204" pitchFamily="34" charset="-122"/>
                            </a:rPr>
                          </m:ctrlPr>
                        </m:fPr>
                        <m:num>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𝑢</m:t>
                              </m:r>
                            </m:e>
                            <m:sub>
                              <m:r>
                                <a:rPr lang="en-US" altLang="zh-CN" sz="2000" b="0" i="1" smtClean="0">
                                  <a:solidFill>
                                    <a:srgbClr val="070707"/>
                                  </a:solidFill>
                                  <a:latin typeface="Cambria Math" panose="02040503050406030204" pitchFamily="18" charset="0"/>
                                  <a:ea typeface="微软雅黑" panose="020B0503020204020204" pitchFamily="34" charset="-122"/>
                                </a:rPr>
                                <m:t>𝑖</m:t>
                              </m:r>
                              <m:r>
                                <a:rPr lang="en-US" altLang="zh-CN" sz="2000" b="0" i="1" smtClean="0">
                                  <a:solidFill>
                                    <a:srgbClr val="070707"/>
                                  </a:solidFill>
                                  <a:latin typeface="Cambria Math" panose="02040503050406030204" pitchFamily="18" charset="0"/>
                                  <a:ea typeface="微软雅黑" panose="020B0503020204020204" pitchFamily="34" charset="-122"/>
                                </a:rPr>
                                <m:t>+1</m:t>
                              </m:r>
                            </m:sub>
                          </m:sSub>
                          <m:r>
                            <a:rPr lang="en-US" altLang="zh-CN" sz="2000" b="0" i="1" smtClean="0">
                              <a:solidFill>
                                <a:srgbClr val="070707"/>
                              </a:solidFill>
                              <a:latin typeface="Cambria Math" panose="02040503050406030204" pitchFamily="18" charset="0"/>
                              <a:ea typeface="微软雅黑" panose="020B0503020204020204" pitchFamily="34" charset="-122"/>
                            </a:rPr>
                            <m:t>−2</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𝑢</m:t>
                              </m:r>
                            </m:e>
                            <m:sub>
                              <m:r>
                                <a:rPr lang="en-US" altLang="zh-CN" sz="2000" b="0" i="1" smtClean="0">
                                  <a:solidFill>
                                    <a:srgbClr val="070707"/>
                                  </a:solidFill>
                                  <a:latin typeface="Cambria Math" panose="02040503050406030204" pitchFamily="18" charset="0"/>
                                  <a:ea typeface="微软雅黑" panose="020B0503020204020204" pitchFamily="34" charset="-122"/>
                                </a:rPr>
                                <m:t>𝑖</m:t>
                              </m:r>
                            </m:sub>
                          </m:sSub>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𝑢</m:t>
                              </m:r>
                            </m:e>
                            <m:sub>
                              <m:r>
                                <a:rPr lang="en-US" altLang="zh-CN" sz="2000" b="0" i="1" smtClean="0">
                                  <a:solidFill>
                                    <a:srgbClr val="070707"/>
                                  </a:solidFill>
                                  <a:latin typeface="Cambria Math" panose="02040503050406030204" pitchFamily="18" charset="0"/>
                                  <a:ea typeface="微软雅黑" panose="020B0503020204020204" pitchFamily="34" charset="-122"/>
                                </a:rPr>
                                <m:t>𝑖</m:t>
                              </m:r>
                              <m:r>
                                <a:rPr lang="en-US" altLang="zh-CN" sz="2000" b="0" i="1" smtClean="0">
                                  <a:solidFill>
                                    <a:srgbClr val="070707"/>
                                  </a:solidFill>
                                  <a:latin typeface="Cambria Math" panose="02040503050406030204" pitchFamily="18" charset="0"/>
                                  <a:ea typeface="微软雅黑" panose="020B0503020204020204" pitchFamily="34" charset="-122"/>
                                </a:rPr>
                                <m:t>−1</m:t>
                              </m:r>
                            </m:sub>
                          </m:sSub>
                        </m:num>
                        <m:den>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𝛿</m:t>
                                  </m:r>
                                  <m:r>
                                    <a:rPr lang="en-US" altLang="zh-CN" sz="2000" b="0" i="1" smtClean="0">
                                      <a:solidFill>
                                        <a:srgbClr val="070707"/>
                                      </a:solidFill>
                                      <a:latin typeface="Cambria Math" panose="02040503050406030204" pitchFamily="18" charset="0"/>
                                      <a:ea typeface="微软雅黑" panose="020B0503020204020204" pitchFamily="34" charset="-122"/>
                                    </a:rPr>
                                    <m:t>𝑥</m:t>
                                  </m:r>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r>
                            <a:rPr lang="en-US" altLang="zh-CN" sz="2000" b="0" i="1" smtClean="0">
                              <a:solidFill>
                                <a:srgbClr val="070707"/>
                              </a:solidFill>
                              <a:latin typeface="Cambria Math" panose="02040503050406030204" pitchFamily="18" charset="0"/>
                              <a:ea typeface="微软雅黑" panose="020B0503020204020204" pitchFamily="34" charset="-122"/>
                            </a:rPr>
                            <m:t> </m:t>
                          </m:r>
                        </m:den>
                      </m:f>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𝑔</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𝑥</m:t>
                              </m:r>
                            </m:e>
                            <m:sub>
                              <m:r>
                                <a:rPr lang="en-US" altLang="zh-CN" sz="2000" b="0" i="1" smtClean="0">
                                  <a:solidFill>
                                    <a:srgbClr val="070707"/>
                                  </a:solidFill>
                                  <a:latin typeface="Cambria Math" panose="02040503050406030204" pitchFamily="18" charset="0"/>
                                  <a:ea typeface="微软雅黑" panose="020B0503020204020204" pitchFamily="34" charset="-122"/>
                                </a:rPr>
                                <m:t>𝑖</m:t>
                              </m:r>
                            </m:sub>
                          </m:sSub>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𝑖</m:t>
                      </m:r>
                      <m:r>
                        <a:rPr lang="en-US" altLang="zh-CN" sz="2000" b="0" i="1" smtClean="0">
                          <a:solidFill>
                            <a:srgbClr val="070707"/>
                          </a:solidFill>
                          <a:latin typeface="Cambria Math" panose="02040503050406030204" pitchFamily="18" charset="0"/>
                          <a:ea typeface="微软雅黑" panose="020B0503020204020204" pitchFamily="34" charset="-122"/>
                        </a:rPr>
                        <m:t>=1,2,⋯,</m:t>
                      </m:r>
                      <m:r>
                        <a:rPr lang="en-US" altLang="zh-CN" sz="2000" b="0" i="1" smtClean="0">
                          <a:solidFill>
                            <a:srgbClr val="070707"/>
                          </a:solidFill>
                          <a:latin typeface="Cambria Math" panose="02040503050406030204" pitchFamily="18" charset="0"/>
                          <a:ea typeface="微软雅黑" panose="020B0503020204020204" pitchFamily="34" charset="-122"/>
                        </a:rPr>
                        <m:t>𝑛</m:t>
                      </m:r>
                      <m:r>
                        <a:rPr lang="en-US" altLang="zh-CN" sz="2000" b="0" i="1" smtClean="0">
                          <a:solidFill>
                            <a:srgbClr val="070707"/>
                          </a:solidFill>
                          <a:latin typeface="Cambria Math" panose="02040503050406030204" pitchFamily="18" charset="0"/>
                          <a:ea typeface="微软雅黑" panose="020B0503020204020204" pitchFamily="34" charset="-122"/>
                        </a:rPr>
                        <m:t>.  </m:t>
                      </m:r>
                      <m:groupChr>
                        <m:groupChrPr>
                          <m:chr m:val="⇒"/>
                          <m:vertJc m:val="bot"/>
                          <m:ctrlPr>
                            <a:rPr lang="en-US" altLang="zh-CN" sz="2000" b="0" i="1" smtClean="0">
                              <a:solidFill>
                                <a:srgbClr val="070707"/>
                              </a:solidFill>
                              <a:latin typeface="Cambria Math" panose="02040503050406030204" pitchFamily="18" charset="0"/>
                              <a:ea typeface="微软雅黑" panose="020B0503020204020204" pitchFamily="34" charset="-122"/>
                            </a:rPr>
                          </m:ctrlPr>
                        </m:groupChrPr>
                        <m:e>
                          <m:r>
                            <m:rPr>
                              <m:brk m:alnAt="2"/>
                            </m:rPr>
                            <a:rPr lang="en-US" altLang="zh-CN" sz="2000" b="0" i="1" smtClean="0">
                              <a:solidFill>
                                <a:srgbClr val="070707"/>
                              </a:solidFill>
                              <a:latin typeface="Cambria Math" panose="02040503050406030204" pitchFamily="18" charset="0"/>
                              <a:ea typeface="微软雅黑" panose="020B0503020204020204" pitchFamily="34" charset="-122"/>
                            </a:rPr>
                            <m:t> </m:t>
                          </m:r>
                          <m:r>
                            <a:rPr lang="en-US" altLang="zh-CN" sz="2000" b="0" i="1" smtClean="0">
                              <a:solidFill>
                                <a:srgbClr val="070707"/>
                              </a:solidFill>
                              <a:latin typeface="Cambria Math" panose="02040503050406030204" pitchFamily="18" charset="0"/>
                              <a:ea typeface="微软雅黑" panose="020B0503020204020204" pitchFamily="34" charset="-122"/>
                            </a:rPr>
                            <m:t>            </m:t>
                          </m:r>
                        </m:e>
                      </m:groupChr>
                      <m:r>
                        <a:rPr lang="en-US" altLang="zh-CN" sz="2000" b="1" i="1" smtClean="0">
                          <a:solidFill>
                            <a:srgbClr val="070707"/>
                          </a:solidFill>
                          <a:latin typeface="Cambria Math" panose="02040503050406030204" pitchFamily="18" charset="0"/>
                          <a:ea typeface="微软雅黑" panose="020B0503020204020204" pitchFamily="34" charset="-122"/>
                        </a:rPr>
                        <m:t>𝑨𝒖</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1" i="1" smtClean="0">
                          <a:solidFill>
                            <a:srgbClr val="070707"/>
                          </a:solidFill>
                          <a:latin typeface="Cambria Math" panose="02040503050406030204" pitchFamily="18" charset="0"/>
                          <a:ea typeface="微软雅黑" panose="020B0503020204020204" pitchFamily="34" charset="-122"/>
                        </a:rPr>
                        <m:t>𝒈</m:t>
                      </m:r>
                      <m:r>
                        <a:rPr lang="en-US" altLang="zh-CN" sz="2000" b="0" i="1" smtClean="0">
                          <a:solidFill>
                            <a:srgbClr val="070707"/>
                          </a:solidFill>
                          <a:latin typeface="Cambria Math" panose="02040503050406030204" pitchFamily="18" charset="0"/>
                          <a:ea typeface="微软雅黑" panose="020B0503020204020204" pitchFamily="34" charset="-122"/>
                        </a:rPr>
                        <m:t> </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使用</a:t>
                </a:r>
                <a:r>
                  <a:rPr lang="en-US" altLang="zh-CN" sz="2000" dirty="0">
                    <a:solidFill>
                      <a:srgbClr val="070707"/>
                    </a:solidFill>
                    <a:latin typeface="微软雅黑" panose="020B0503020204020204" pitchFamily="34" charset="-122"/>
                    <a:ea typeface="微软雅黑" panose="020B0503020204020204" pitchFamily="34" charset="-122"/>
                  </a:rPr>
                  <a:t>Jacobi</a:t>
                </a:r>
                <a:r>
                  <a:rPr lang="zh-CN" altLang="en-US" sz="2000" dirty="0">
                    <a:solidFill>
                      <a:srgbClr val="070707"/>
                    </a:solidFill>
                    <a:latin typeface="微软雅黑" panose="020B0503020204020204" pitchFamily="34" charset="-122"/>
                    <a:ea typeface="微软雅黑" panose="020B0503020204020204" pitchFamily="34" charset="-122"/>
                  </a:rPr>
                  <a:t>迭代对该线性方程组求解，</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𝒖</m:t>
                          </m:r>
                        </m:e>
                        <m:sup>
                          <m:r>
                            <a:rPr lang="en-US" altLang="zh-CN" sz="2000" b="0" i="1" smtClean="0">
                              <a:solidFill>
                                <a:srgbClr val="070707"/>
                              </a:solidFill>
                              <a:latin typeface="Cambria Math" panose="02040503050406030204" pitchFamily="18" charset="0"/>
                              <a:ea typeface="微软雅黑" panose="020B0503020204020204" pitchFamily="34" charset="-122"/>
                            </a:rPr>
                            <m:t>𝑡</m:t>
                          </m:r>
                          <m:r>
                            <a:rPr lang="en-US" altLang="zh-CN" sz="2000" b="0" i="1" smtClean="0">
                              <a:solidFill>
                                <a:srgbClr val="070707"/>
                              </a:solidFill>
                              <a:latin typeface="Cambria Math" panose="02040503050406030204" pitchFamily="18" charset="0"/>
                              <a:ea typeface="微软雅黑" panose="020B0503020204020204" pitchFamily="34" charset="-122"/>
                            </a:rPr>
                            <m:t>+1</m:t>
                          </m:r>
                        </m:sup>
                      </m:sSup>
                      <m:r>
                        <a:rPr lang="en-US" altLang="zh-CN" sz="2000" b="0" i="1" smtClean="0">
                          <a:solidFill>
                            <a:srgbClr val="070707"/>
                          </a:solidFill>
                          <a:latin typeface="Cambria Math" panose="02040503050406030204" pitchFamily="18" charset="0"/>
                          <a:ea typeface="微软雅黑" panose="020B0503020204020204" pitchFamily="34" charset="-122"/>
                        </a:rPr>
                        <m:t>=</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𝑫</m:t>
                          </m:r>
                        </m:e>
                        <m:sup>
                          <m:r>
                            <a:rPr lang="en-US" altLang="zh-CN" sz="2000" b="0" i="1" smtClean="0">
                              <a:solidFill>
                                <a:srgbClr val="070707"/>
                              </a:solidFill>
                              <a:latin typeface="Cambria Math" panose="02040503050406030204" pitchFamily="18" charset="0"/>
                              <a:ea typeface="微软雅黑" panose="020B0503020204020204" pitchFamily="34" charset="-122"/>
                            </a:rPr>
                            <m:t>−1</m:t>
                          </m:r>
                        </m:sup>
                      </m:sSup>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1" i="1" smtClean="0">
                              <a:solidFill>
                                <a:srgbClr val="070707"/>
                              </a:solidFill>
                              <a:latin typeface="Cambria Math" panose="02040503050406030204" pitchFamily="18" charset="0"/>
                              <a:ea typeface="微软雅黑" panose="020B0503020204020204" pitchFamily="34" charset="-122"/>
                            </a:rPr>
                            <m:t>𝑳</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1" i="1" smtClean="0">
                              <a:solidFill>
                                <a:srgbClr val="070707"/>
                              </a:solidFill>
                              <a:latin typeface="Cambria Math" panose="02040503050406030204" pitchFamily="18" charset="0"/>
                              <a:ea typeface="微软雅黑" panose="020B0503020204020204" pitchFamily="34" charset="-122"/>
                            </a:rPr>
                            <m:t>𝑼</m:t>
                          </m:r>
                        </m:e>
                      </m:d>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𝒖</m:t>
                          </m:r>
                        </m:e>
                        <m:sup>
                          <m:r>
                            <a:rPr lang="en-US" altLang="zh-CN" sz="2000" b="0" i="1" smtClean="0">
                              <a:solidFill>
                                <a:srgbClr val="070707"/>
                              </a:solidFill>
                              <a:latin typeface="Cambria Math" panose="02040503050406030204" pitchFamily="18" charset="0"/>
                              <a:ea typeface="微软雅黑" panose="020B0503020204020204" pitchFamily="34" charset="-122"/>
                            </a:rPr>
                            <m:t>𝑡</m:t>
                          </m:r>
                        </m:sup>
                      </m:sSup>
                      <m:r>
                        <a:rPr lang="en-US" altLang="zh-CN" sz="2000" b="0" i="1" smtClean="0">
                          <a:solidFill>
                            <a:srgbClr val="070707"/>
                          </a:solidFill>
                          <a:latin typeface="Cambria Math" panose="02040503050406030204" pitchFamily="18" charset="0"/>
                          <a:ea typeface="微软雅黑" panose="020B0503020204020204" pitchFamily="34" charset="-122"/>
                        </a:rPr>
                        <m:t>+</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𝑫</m:t>
                          </m:r>
                        </m:e>
                        <m:sup>
                          <m:r>
                            <a:rPr lang="en-US" altLang="zh-CN" sz="2000" b="0" i="1" smtClean="0">
                              <a:solidFill>
                                <a:srgbClr val="070707"/>
                              </a:solidFill>
                              <a:latin typeface="Cambria Math" panose="02040503050406030204" pitchFamily="18" charset="0"/>
                              <a:ea typeface="微软雅黑" panose="020B0503020204020204" pitchFamily="34" charset="-122"/>
                            </a:rPr>
                            <m:t>−1</m:t>
                          </m:r>
                        </m:sup>
                      </m:sSup>
                      <m:r>
                        <a:rPr lang="en-US" altLang="zh-CN" sz="2000" b="1" i="1" smtClean="0">
                          <a:solidFill>
                            <a:srgbClr val="070707"/>
                          </a:solidFill>
                          <a:latin typeface="Cambria Math" panose="02040503050406030204" pitchFamily="18" charset="0"/>
                          <a:ea typeface="微软雅黑" panose="020B0503020204020204" pitchFamily="34" charset="-122"/>
                        </a:rPr>
                        <m:t>𝒈</m:t>
                      </m:r>
                      <m:r>
                        <a:rPr lang="en-US" altLang="zh-CN" sz="2000" b="0" i="1" smtClean="0">
                          <a:solidFill>
                            <a:srgbClr val="070707"/>
                          </a:solidFill>
                          <a:latin typeface="Cambria Math" panose="02040503050406030204" pitchFamily="18" charset="0"/>
                          <a:ea typeface="微软雅黑" panose="020B0503020204020204" pitchFamily="34" charset="-122"/>
                        </a:rPr>
                        <m:t>,  </m:t>
                      </m:r>
                      <m:r>
                        <a:rPr lang="en-US" altLang="zh-CN" sz="2000" b="1" i="1" smtClean="0">
                          <a:solidFill>
                            <a:srgbClr val="070707"/>
                          </a:solidFill>
                          <a:latin typeface="Cambria Math" panose="02040503050406030204" pitchFamily="18" charset="0"/>
                          <a:ea typeface="微软雅黑" panose="020B0503020204020204" pitchFamily="34" charset="-122"/>
                        </a:rPr>
                        <m:t>𝑨</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1" i="1" smtClean="0">
                          <a:solidFill>
                            <a:srgbClr val="070707"/>
                          </a:solidFill>
                          <a:latin typeface="Cambria Math" panose="02040503050406030204" pitchFamily="18" charset="0"/>
                          <a:ea typeface="微软雅黑" panose="020B0503020204020204" pitchFamily="34" charset="-122"/>
                        </a:rPr>
                        <m:t>𝑫</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1" i="1" smtClean="0">
                          <a:solidFill>
                            <a:srgbClr val="070707"/>
                          </a:solidFill>
                          <a:latin typeface="Cambria Math" panose="02040503050406030204" pitchFamily="18" charset="0"/>
                          <a:ea typeface="微软雅黑" panose="020B0503020204020204" pitchFamily="34" charset="-122"/>
                        </a:rPr>
                        <m:t>𝑳</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1" i="1" smtClean="0">
                          <a:solidFill>
                            <a:srgbClr val="070707"/>
                          </a:solidFill>
                          <a:latin typeface="Cambria Math" panose="02040503050406030204" pitchFamily="18" charset="0"/>
                          <a:ea typeface="微软雅黑" panose="020B0503020204020204" pitchFamily="34" charset="-122"/>
                        </a:rPr>
                        <m:t>𝑼</m:t>
                      </m:r>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70707"/>
                    </a:solidFill>
                    <a:latin typeface="微软雅黑" panose="020B0503020204020204" pitchFamily="34" charset="-122"/>
                    <a:ea typeface="微软雅黑" panose="020B0503020204020204" pitchFamily="34" charset="-122"/>
                  </a:rPr>
                  <a:t>对迭代矩阵矩阵进行特征值分析，</a:t>
                </a:r>
                <a:endParaRPr lang="en-US" altLang="zh-CN" sz="2000" b="0" dirty="0">
                  <a:solidFill>
                    <a:srgbClr val="070707"/>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𝒆</m:t>
                          </m:r>
                        </m:e>
                        <m:sup>
                          <m:r>
                            <a:rPr lang="en-US" altLang="zh-CN" sz="2000" b="0" i="1" smtClean="0">
                              <a:solidFill>
                                <a:srgbClr val="070707"/>
                              </a:solidFill>
                              <a:latin typeface="Cambria Math" panose="02040503050406030204" pitchFamily="18" charset="0"/>
                              <a:ea typeface="微软雅黑" panose="020B0503020204020204" pitchFamily="34" charset="-122"/>
                            </a:rPr>
                            <m:t>𝑡</m:t>
                          </m:r>
                        </m:sup>
                      </m:sSup>
                      <m:r>
                        <a:rPr lang="en-US" altLang="zh-CN" sz="2000" b="0" i="1" smtClean="0">
                          <a:solidFill>
                            <a:srgbClr val="070707"/>
                          </a:solidFill>
                          <a:latin typeface="Cambria Math" panose="02040503050406030204" pitchFamily="18" charset="0"/>
                          <a:ea typeface="微软雅黑" panose="020B0503020204020204" pitchFamily="34" charset="-122"/>
                        </a:rPr>
                        <m:t>=</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𝒖</m:t>
                          </m:r>
                        </m:e>
                        <m:sup>
                          <m:r>
                            <a:rPr lang="en-US" altLang="zh-CN" sz="2000" b="0" i="1" smtClean="0">
                              <a:solidFill>
                                <a:srgbClr val="070707"/>
                              </a:solidFill>
                              <a:latin typeface="Cambria Math" panose="02040503050406030204" pitchFamily="18" charset="0"/>
                              <a:ea typeface="微软雅黑" panose="020B0503020204020204" pitchFamily="34" charset="-122"/>
                            </a:rPr>
                            <m:t>𝑡</m:t>
                          </m:r>
                        </m:sup>
                      </m:sSup>
                      <m:r>
                        <a:rPr lang="en-US" altLang="zh-CN" sz="2000" b="0" i="1" smtClean="0">
                          <a:solidFill>
                            <a:srgbClr val="070707"/>
                          </a:solidFill>
                          <a:latin typeface="Cambria Math" panose="02040503050406030204" pitchFamily="18" charset="0"/>
                          <a:ea typeface="微软雅黑" panose="020B0503020204020204" pitchFamily="34" charset="-122"/>
                        </a:rPr>
                        <m:t>−</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𝒖</m:t>
                          </m:r>
                        </m:e>
                        <m:sup>
                          <m:r>
                            <a:rPr lang="en-US" altLang="zh-CN" sz="2000" b="0" i="1" smtClean="0">
                              <a:solidFill>
                                <a:srgbClr val="070707"/>
                              </a:solidFill>
                              <a:latin typeface="Cambria Math" panose="02040503050406030204" pitchFamily="18" charset="0"/>
                              <a:ea typeface="微软雅黑" panose="020B0503020204020204" pitchFamily="34" charset="-122"/>
                            </a:rPr>
                            <m:t>∗</m:t>
                          </m:r>
                        </m:sup>
                      </m:sSup>
                      <m:r>
                        <a:rPr lang="en-US" altLang="zh-CN" sz="2000" b="0" i="1" smtClean="0">
                          <a:solidFill>
                            <a:srgbClr val="070707"/>
                          </a:solidFill>
                          <a:latin typeface="Cambria Math" panose="02040503050406030204" pitchFamily="18" charset="0"/>
                          <a:ea typeface="微软雅黑" panose="020B0503020204020204" pitchFamily="34" charset="-122"/>
                        </a:rPr>
                        <m:t>, </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𝒆</m:t>
                          </m:r>
                        </m:e>
                        <m:sup>
                          <m:r>
                            <a:rPr lang="en-US" altLang="zh-CN" sz="2000" b="0" i="1" smtClean="0">
                              <a:solidFill>
                                <a:srgbClr val="070707"/>
                              </a:solidFill>
                              <a:latin typeface="Cambria Math" panose="02040503050406030204" pitchFamily="18" charset="0"/>
                              <a:ea typeface="微软雅黑" panose="020B0503020204020204" pitchFamily="34" charset="-122"/>
                            </a:rPr>
                            <m:t>𝑡</m:t>
                          </m:r>
                          <m:r>
                            <a:rPr lang="en-US" altLang="zh-CN" sz="2000" b="0" i="1" smtClean="0">
                              <a:solidFill>
                                <a:srgbClr val="070707"/>
                              </a:solidFill>
                              <a:latin typeface="Cambria Math" panose="02040503050406030204" pitchFamily="18" charset="0"/>
                              <a:ea typeface="微软雅黑" panose="020B0503020204020204" pitchFamily="34" charset="-122"/>
                            </a:rPr>
                            <m:t>+1</m:t>
                          </m:r>
                        </m:sup>
                      </m:sSup>
                      <m:r>
                        <a:rPr lang="en-US" altLang="zh-CN" sz="2000" b="0" i="1" smtClean="0">
                          <a:solidFill>
                            <a:srgbClr val="070707"/>
                          </a:solidFill>
                          <a:latin typeface="Cambria Math" panose="02040503050406030204" pitchFamily="18" charset="0"/>
                          <a:ea typeface="微软雅黑" panose="020B0503020204020204" pitchFamily="34" charset="-122"/>
                        </a:rPr>
                        <m:t>=</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sSub>
                            <m:sSubPr>
                              <m:ctrlPr>
                                <a:rPr lang="en-US" altLang="zh-CN" sz="2000" b="1" i="1" smtClean="0">
                                  <a:solidFill>
                                    <a:srgbClr val="070707"/>
                                  </a:solidFill>
                                  <a:latin typeface="Cambria Math" panose="02040503050406030204" pitchFamily="18" charset="0"/>
                                  <a:ea typeface="微软雅黑" panose="020B0503020204020204" pitchFamily="34" charset="-122"/>
                                </a:rPr>
                              </m:ctrlPr>
                            </m:sSubPr>
                            <m:e>
                              <m:r>
                                <a:rPr lang="en-US" altLang="zh-CN" sz="2000" b="1" i="1" smtClean="0">
                                  <a:solidFill>
                                    <a:srgbClr val="070707"/>
                                  </a:solidFill>
                                  <a:latin typeface="Cambria Math" panose="02040503050406030204" pitchFamily="18" charset="0"/>
                                  <a:ea typeface="微软雅黑" panose="020B0503020204020204" pitchFamily="34" charset="-122"/>
                                </a:rPr>
                                <m:t>𝑹</m:t>
                              </m:r>
                            </m:e>
                            <m:sub>
                              <m:r>
                                <a:rPr lang="en-US" altLang="zh-CN" sz="2000" b="1" i="1" smtClean="0">
                                  <a:solidFill>
                                    <a:srgbClr val="070707"/>
                                  </a:solidFill>
                                  <a:latin typeface="Cambria Math" panose="02040503050406030204" pitchFamily="18" charset="0"/>
                                  <a:ea typeface="微软雅黑" panose="020B0503020204020204" pitchFamily="34" charset="-122"/>
                                </a:rPr>
                                <m:t>𝑱</m:t>
                              </m:r>
                            </m:sub>
                          </m:sSub>
                          <m:r>
                            <a:rPr lang="en-US" altLang="zh-CN" sz="2000" b="1" i="1" smtClean="0">
                              <a:solidFill>
                                <a:srgbClr val="070707"/>
                              </a:solidFill>
                              <a:latin typeface="Cambria Math" panose="02040503050406030204" pitchFamily="18" charset="0"/>
                              <a:ea typeface="微软雅黑" panose="020B0503020204020204" pitchFamily="34" charset="-122"/>
                            </a:rPr>
                            <m:t>𝒆</m:t>
                          </m:r>
                        </m:e>
                        <m:sup>
                          <m:r>
                            <a:rPr lang="en-US" altLang="zh-CN" sz="2000" b="0" i="1" smtClean="0">
                              <a:solidFill>
                                <a:srgbClr val="070707"/>
                              </a:solidFill>
                              <a:latin typeface="Cambria Math" panose="02040503050406030204" pitchFamily="18" charset="0"/>
                              <a:ea typeface="微软雅黑" panose="020B0503020204020204" pitchFamily="34" charset="-122"/>
                            </a:rPr>
                            <m:t>𝑡</m:t>
                          </m:r>
                        </m:sup>
                      </m:sSup>
                      <m:r>
                        <a:rPr lang="en-US" altLang="zh-CN" sz="2000" b="0" i="1" smtClean="0">
                          <a:solidFill>
                            <a:srgbClr val="070707"/>
                          </a:solidFill>
                          <a:latin typeface="Cambria Math" panose="02040503050406030204" pitchFamily="18" charset="0"/>
                          <a:ea typeface="微软雅黑" panose="020B0503020204020204" pitchFamily="34" charset="-122"/>
                        </a:rPr>
                        <m:t>=</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𝑫</m:t>
                          </m:r>
                        </m:e>
                        <m:sup>
                          <m:r>
                            <a:rPr lang="en-US" altLang="zh-CN" sz="2000" b="0" i="1" smtClean="0">
                              <a:solidFill>
                                <a:srgbClr val="070707"/>
                              </a:solidFill>
                              <a:latin typeface="Cambria Math" panose="02040503050406030204" pitchFamily="18" charset="0"/>
                              <a:ea typeface="微软雅黑" panose="020B0503020204020204" pitchFamily="34" charset="-122"/>
                            </a:rPr>
                            <m:t>−1</m:t>
                          </m:r>
                        </m:sup>
                      </m:sSup>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1" i="1" smtClean="0">
                              <a:solidFill>
                                <a:srgbClr val="070707"/>
                              </a:solidFill>
                              <a:latin typeface="Cambria Math" panose="02040503050406030204" pitchFamily="18" charset="0"/>
                              <a:ea typeface="微软雅黑" panose="020B0503020204020204" pitchFamily="34" charset="-122"/>
                            </a:rPr>
                            <m:t>𝑳</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1" i="1" smtClean="0">
                              <a:solidFill>
                                <a:srgbClr val="070707"/>
                              </a:solidFill>
                              <a:latin typeface="Cambria Math" panose="02040503050406030204" pitchFamily="18" charset="0"/>
                              <a:ea typeface="微软雅黑" panose="020B0503020204020204" pitchFamily="34" charset="-122"/>
                            </a:rPr>
                            <m:t>𝑼</m:t>
                          </m:r>
                        </m:e>
                      </m:d>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1" i="1" smtClean="0">
                              <a:solidFill>
                                <a:srgbClr val="070707"/>
                              </a:solidFill>
                              <a:latin typeface="Cambria Math" panose="02040503050406030204" pitchFamily="18" charset="0"/>
                              <a:ea typeface="微软雅黑" panose="020B0503020204020204" pitchFamily="34" charset="-122"/>
                            </a:rPr>
                            <m:t>𝒆</m:t>
                          </m:r>
                        </m:e>
                        <m:sup>
                          <m:r>
                            <a:rPr lang="en-US" altLang="zh-CN" sz="2000" b="0" i="1" smtClean="0">
                              <a:solidFill>
                                <a:srgbClr val="070707"/>
                              </a:solidFill>
                              <a:latin typeface="Cambria Math" panose="02040503050406030204" pitchFamily="18" charset="0"/>
                              <a:ea typeface="微软雅黑" panose="020B0503020204020204" pitchFamily="34" charset="-122"/>
                            </a:rPr>
                            <m:t>𝑡</m:t>
                          </m:r>
                        </m:sup>
                      </m:sSup>
                      <m:r>
                        <a:rPr lang="en-US" altLang="zh-CN" sz="2000" b="0" i="1" smtClean="0">
                          <a:solidFill>
                            <a:srgbClr val="070707"/>
                          </a:solidFill>
                          <a:latin typeface="Cambria Math" panose="02040503050406030204" pitchFamily="18" charset="0"/>
                          <a:ea typeface="微软雅黑" panose="020B0503020204020204" pitchFamily="34" charset="-122"/>
                        </a:rPr>
                        <m:t>,</m:t>
                      </m:r>
                    </m:oMath>
                    <m:oMath xmlns:m="http://schemas.openxmlformats.org/officeDocument/2006/math">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𝜆</m:t>
                          </m:r>
                        </m:e>
                        <m:sub>
                          <m:r>
                            <a:rPr lang="en-US" altLang="zh-CN" sz="2000" b="0" i="1" smtClean="0">
                              <a:solidFill>
                                <a:srgbClr val="070707"/>
                              </a:solidFill>
                              <a:latin typeface="Cambria Math" panose="02040503050406030204" pitchFamily="18" charset="0"/>
                              <a:ea typeface="微软雅黑" panose="020B0503020204020204" pitchFamily="34" charset="-122"/>
                            </a:rPr>
                            <m:t>𝑘</m:t>
                          </m:r>
                        </m:sub>
                      </m:sSub>
                      <m:r>
                        <a:rPr lang="en-US" altLang="zh-CN" sz="2000" b="0" i="1" smtClean="0">
                          <a:solidFill>
                            <a:srgbClr val="070707"/>
                          </a:solidFill>
                          <a:latin typeface="Cambria Math" panose="02040503050406030204" pitchFamily="18" charset="0"/>
                          <a:ea typeface="微软雅黑" panose="020B0503020204020204" pitchFamily="34" charset="-122"/>
                        </a:rPr>
                        <m:t>=</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𝜆</m:t>
                          </m:r>
                        </m:e>
                        <m:sub>
                          <m:r>
                            <a:rPr lang="en-US" altLang="zh-CN" sz="2000" b="0" i="1" smtClean="0">
                              <a:solidFill>
                                <a:srgbClr val="070707"/>
                              </a:solidFill>
                              <a:latin typeface="Cambria Math" panose="02040503050406030204" pitchFamily="18" charset="0"/>
                              <a:ea typeface="微软雅黑" panose="020B0503020204020204" pitchFamily="34" charset="-122"/>
                            </a:rPr>
                            <m:t>𝑘</m:t>
                          </m:r>
                        </m:sub>
                      </m:sSub>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000" b="1" i="1" smtClean="0">
                                  <a:solidFill>
                                    <a:srgbClr val="070707"/>
                                  </a:solidFill>
                                  <a:latin typeface="Cambria Math" panose="02040503050406030204" pitchFamily="18" charset="0"/>
                                  <a:ea typeface="微软雅黑" panose="020B0503020204020204" pitchFamily="34" charset="-122"/>
                                </a:rPr>
                              </m:ctrlPr>
                            </m:sSubPr>
                            <m:e>
                              <m:r>
                                <a:rPr lang="en-US" altLang="zh-CN" sz="2000" b="1" i="1" smtClean="0">
                                  <a:solidFill>
                                    <a:srgbClr val="070707"/>
                                  </a:solidFill>
                                  <a:latin typeface="Cambria Math" panose="02040503050406030204" pitchFamily="18" charset="0"/>
                                  <a:ea typeface="微软雅黑" panose="020B0503020204020204" pitchFamily="34" charset="-122"/>
                                </a:rPr>
                                <m:t>𝑹</m:t>
                              </m:r>
                            </m:e>
                            <m:sub>
                              <m:r>
                                <a:rPr lang="en-US" altLang="zh-CN" sz="2000" b="1" i="1" smtClean="0">
                                  <a:solidFill>
                                    <a:srgbClr val="070707"/>
                                  </a:solidFill>
                                  <a:latin typeface="Cambria Math" panose="02040503050406030204" pitchFamily="18" charset="0"/>
                                  <a:ea typeface="微软雅黑" panose="020B0503020204020204" pitchFamily="34" charset="-122"/>
                                </a:rPr>
                                <m:t>𝑱</m:t>
                              </m:r>
                            </m:sub>
                          </m:sSub>
                        </m:e>
                      </m:d>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1" smtClean="0">
                          <a:solidFill>
                            <a:srgbClr val="070707"/>
                          </a:solidFill>
                          <a:latin typeface="Cambria Math" panose="02040503050406030204" pitchFamily="18" charset="0"/>
                          <a:ea typeface="微软雅黑" panose="020B0503020204020204" pitchFamily="34" charset="-122"/>
                        </a:rPr>
                        <m:t>cos</m:t>
                      </m:r>
                      <m:f>
                        <m:fPr>
                          <m:ctrlPr>
                            <a:rPr lang="en-US" altLang="zh-CN" sz="2000" b="0" i="1" smtClean="0">
                              <a:solidFill>
                                <a:srgbClr val="070707"/>
                              </a:solidFill>
                              <a:latin typeface="Cambria Math" panose="02040503050406030204" pitchFamily="18" charset="0"/>
                              <a:ea typeface="微软雅黑" panose="020B0503020204020204" pitchFamily="34" charset="-122"/>
                            </a:rPr>
                          </m:ctrlPr>
                        </m:fPr>
                        <m:num>
                          <m:r>
                            <a:rPr lang="en-US" altLang="zh-CN" sz="2000" b="0" i="1" smtClean="0">
                              <a:solidFill>
                                <a:srgbClr val="070707"/>
                              </a:solidFill>
                              <a:latin typeface="Cambria Math" panose="02040503050406030204" pitchFamily="18" charset="0"/>
                              <a:ea typeface="微软雅黑" panose="020B0503020204020204" pitchFamily="34" charset="-122"/>
                            </a:rPr>
                            <m:t>𝑘</m:t>
                          </m:r>
                          <m:r>
                            <a:rPr lang="en-US" altLang="zh-CN" sz="2000" b="0" i="1" smtClean="0">
                              <a:solidFill>
                                <a:srgbClr val="070707"/>
                              </a:solidFill>
                              <a:latin typeface="Cambria Math" panose="02040503050406030204" pitchFamily="18" charset="0"/>
                              <a:ea typeface="微软雅黑" panose="020B0503020204020204" pitchFamily="34" charset="-122"/>
                            </a:rPr>
                            <m:t>𝜋</m:t>
                          </m:r>
                        </m:num>
                        <m:den>
                          <m:r>
                            <a:rPr lang="en-US" altLang="zh-CN" sz="2000" b="0" i="1" smtClean="0">
                              <a:solidFill>
                                <a:srgbClr val="070707"/>
                              </a:solidFill>
                              <a:latin typeface="Cambria Math" panose="02040503050406030204" pitchFamily="18" charset="0"/>
                              <a:ea typeface="微软雅黑" panose="020B0503020204020204" pitchFamily="34" charset="-122"/>
                            </a:rPr>
                            <m:t>𝑛</m:t>
                          </m:r>
                        </m:den>
                      </m:f>
                      <m:r>
                        <a:rPr lang="en-US" altLang="zh-CN" sz="2000" b="0" i="1" smtClean="0">
                          <a:solidFill>
                            <a:srgbClr val="070707"/>
                          </a:solidFill>
                          <a:latin typeface="Cambria Math" panose="02040503050406030204" pitchFamily="18" charset="0"/>
                          <a:ea typeface="微软雅黑" panose="020B0503020204020204" pitchFamily="34" charset="-122"/>
                        </a:rPr>
                        <m:t>, </m:t>
                      </m:r>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𝑣</m:t>
                          </m:r>
                        </m:e>
                        <m:sub>
                          <m:r>
                            <a:rPr lang="en-US" altLang="zh-CN" sz="2000" b="0" i="1" smtClean="0">
                              <a:solidFill>
                                <a:srgbClr val="070707"/>
                              </a:solidFill>
                              <a:latin typeface="Cambria Math" panose="02040503050406030204" pitchFamily="18" charset="0"/>
                              <a:ea typeface="微软雅黑" panose="020B0503020204020204" pitchFamily="34" charset="-122"/>
                            </a:rPr>
                            <m:t>𝑘</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𝑖</m:t>
                          </m:r>
                        </m:sub>
                      </m:sSub>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1" smtClean="0">
                          <a:solidFill>
                            <a:srgbClr val="070707"/>
                          </a:solidFill>
                          <a:latin typeface="Cambria Math" panose="02040503050406030204" pitchFamily="18" charset="0"/>
                          <a:ea typeface="微软雅黑" panose="020B0503020204020204" pitchFamily="34" charset="-122"/>
                        </a:rPr>
                        <m:t>sin</m:t>
                      </m:r>
                      <m:f>
                        <m:fPr>
                          <m:ctrlPr>
                            <a:rPr lang="en-US" altLang="zh-CN" sz="2000" b="0" i="1" smtClean="0">
                              <a:solidFill>
                                <a:srgbClr val="070707"/>
                              </a:solidFill>
                              <a:latin typeface="Cambria Math" panose="02040503050406030204" pitchFamily="18" charset="0"/>
                              <a:ea typeface="微软雅黑" panose="020B0503020204020204" pitchFamily="34" charset="-122"/>
                            </a:rPr>
                          </m:ctrlPr>
                        </m:fPr>
                        <m:num>
                          <m:r>
                            <a:rPr lang="en-US" altLang="zh-CN" sz="2000" b="0" i="1" smtClean="0">
                              <a:solidFill>
                                <a:srgbClr val="070707"/>
                              </a:solidFill>
                              <a:latin typeface="Cambria Math" panose="02040503050406030204" pitchFamily="18" charset="0"/>
                              <a:ea typeface="微软雅黑" panose="020B0503020204020204" pitchFamily="34" charset="-122"/>
                            </a:rPr>
                            <m:t>𝑖𝑘</m:t>
                          </m:r>
                          <m:r>
                            <a:rPr lang="en-US" altLang="zh-CN" sz="2000" b="0" i="1" smtClean="0">
                              <a:solidFill>
                                <a:srgbClr val="070707"/>
                              </a:solidFill>
                              <a:latin typeface="Cambria Math" panose="02040503050406030204" pitchFamily="18" charset="0"/>
                              <a:ea typeface="微软雅黑" panose="020B0503020204020204" pitchFamily="34" charset="-122"/>
                            </a:rPr>
                            <m:t>𝜋</m:t>
                          </m:r>
                        </m:num>
                        <m:den>
                          <m:r>
                            <a:rPr lang="en-US" altLang="zh-CN" sz="2000" b="0" i="1" smtClean="0">
                              <a:solidFill>
                                <a:srgbClr val="070707"/>
                              </a:solidFill>
                              <a:latin typeface="Cambria Math" panose="02040503050406030204" pitchFamily="18" charset="0"/>
                              <a:ea typeface="微软雅黑" panose="020B0503020204020204" pitchFamily="34" charset="-122"/>
                            </a:rPr>
                            <m:t>𝑛</m:t>
                          </m:r>
                        </m:den>
                      </m:f>
                      <m:r>
                        <a:rPr lang="en-US" altLang="zh-CN" sz="20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70707"/>
                    </a:soli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𝜆</m:t>
                        </m:r>
                      </m:e>
                      <m:sub>
                        <m:r>
                          <a:rPr lang="en-US" altLang="zh-CN" sz="2000" b="0" i="1" smtClean="0">
                            <a:solidFill>
                              <a:srgbClr val="070707"/>
                            </a:solidFill>
                            <a:latin typeface="Cambria Math" panose="02040503050406030204" pitchFamily="18" charset="0"/>
                            <a:ea typeface="微软雅黑" panose="020B0503020204020204" pitchFamily="34" charset="-122"/>
                          </a:rPr>
                          <m:t>𝑘</m:t>
                        </m:r>
                      </m:sub>
                    </m:sSub>
                  </m:oMath>
                </a14:m>
                <a:r>
                  <a:rPr lang="zh-CN" altLang="en-US" sz="2000" dirty="0">
                    <a:solidFill>
                      <a:srgbClr val="070707"/>
                    </a:solidFill>
                    <a:latin typeface="微软雅黑" panose="020B0503020204020204" pitchFamily="34" charset="-122"/>
                    <a:ea typeface="微软雅黑" panose="020B0503020204020204" pitchFamily="34" charset="-122"/>
                  </a:rPr>
                  <a:t>控制了</a:t>
                </a:r>
                <a14:m>
                  <m:oMath xmlns:m="http://schemas.openxmlformats.org/officeDocument/2006/math">
                    <m:sSub>
                      <m:sSubPr>
                        <m:ctrlPr>
                          <a:rPr lang="en-US" altLang="zh-CN" sz="2000" i="1" dirty="0" smtClean="0">
                            <a:solidFill>
                              <a:srgbClr val="070707"/>
                            </a:solidFill>
                            <a:latin typeface="Cambria Math" panose="02040503050406030204" pitchFamily="18" charset="0"/>
                            <a:ea typeface="微软雅黑" panose="020B0503020204020204" pitchFamily="34" charset="-122"/>
                          </a:rPr>
                        </m:ctrlPr>
                      </m:sSubPr>
                      <m:e>
                        <m:r>
                          <a:rPr lang="en-US" altLang="zh-CN" sz="2000" i="1" dirty="0" smtClean="0">
                            <a:solidFill>
                              <a:srgbClr val="070707"/>
                            </a:solidFill>
                            <a:latin typeface="Cambria Math" panose="02040503050406030204" pitchFamily="18" charset="0"/>
                            <a:ea typeface="微软雅黑" panose="020B0503020204020204" pitchFamily="34" charset="-122"/>
                          </a:rPr>
                          <m:t>𝑣</m:t>
                        </m:r>
                      </m:e>
                      <m:sub>
                        <m:r>
                          <a:rPr lang="en-US" altLang="zh-CN" sz="2000" i="1" dirty="0" smtClean="0">
                            <a:solidFill>
                              <a:srgbClr val="070707"/>
                            </a:solidFill>
                            <a:latin typeface="Cambria Math" panose="02040503050406030204" pitchFamily="18" charset="0"/>
                            <a:ea typeface="微软雅黑" panose="020B0503020204020204" pitchFamily="34" charset="-122"/>
                          </a:rPr>
                          <m:t>𝑘</m:t>
                        </m:r>
                      </m:sub>
                    </m:sSub>
                  </m:oMath>
                </a14:m>
                <a:r>
                  <a:rPr lang="zh-CN" altLang="en-US" sz="2000" dirty="0">
                    <a:solidFill>
                      <a:srgbClr val="070707"/>
                    </a:solidFill>
                    <a:latin typeface="微软雅黑" panose="020B0503020204020204" pitchFamily="34" charset="-122"/>
                    <a:ea typeface="微软雅黑" panose="020B0503020204020204" pitchFamily="34" charset="-122"/>
                  </a:rPr>
                  <a:t>方向的收敛速度，当</a:t>
                </a:r>
                <a14:m>
                  <m:oMath xmlns:m="http://schemas.openxmlformats.org/officeDocument/2006/math">
                    <m:r>
                      <a:rPr lang="en-US" altLang="zh-CN" sz="2000" i="1" dirty="0" smtClean="0">
                        <a:solidFill>
                          <a:srgbClr val="070707"/>
                        </a:solidFill>
                        <a:latin typeface="Cambria Math" panose="02040503050406030204" pitchFamily="18" charset="0"/>
                        <a:ea typeface="微软雅黑" panose="020B0503020204020204" pitchFamily="34" charset="-122"/>
                      </a:rPr>
                      <m:t>𝑘</m:t>
                    </m:r>
                    <m:r>
                      <a:rPr lang="en-US" altLang="zh-CN" sz="2000" i="1" dirty="0" smtClean="0">
                        <a:solidFill>
                          <a:srgbClr val="070707"/>
                        </a:solidFill>
                        <a:latin typeface="Cambria Math" panose="02040503050406030204" pitchFamily="18" charset="0"/>
                        <a:ea typeface="微软雅黑" panose="020B0503020204020204" pitchFamily="34" charset="-122"/>
                      </a:rPr>
                      <m:t>&lt;</m:t>
                    </m:r>
                    <m:r>
                      <a:rPr lang="en-US" altLang="zh-CN" sz="2000" i="1" dirty="0" smtClean="0">
                        <a:solidFill>
                          <a:srgbClr val="070707"/>
                        </a:solidFill>
                        <a:latin typeface="Cambria Math" panose="02040503050406030204" pitchFamily="18" charset="0"/>
                        <a:ea typeface="微软雅黑" panose="020B0503020204020204" pitchFamily="34" charset="-122"/>
                      </a:rPr>
                      <m:t>𝑛</m:t>
                    </m:r>
                    <m:r>
                      <a:rPr lang="en-US" altLang="zh-CN" sz="2000" i="1" dirty="0" smtClean="0">
                        <a:solidFill>
                          <a:srgbClr val="070707"/>
                        </a:solidFill>
                        <a:latin typeface="Cambria Math" panose="02040503050406030204" pitchFamily="18" charset="0"/>
                        <a:ea typeface="微软雅黑" panose="020B0503020204020204" pitchFamily="34" charset="-122"/>
                      </a:rPr>
                      <m:t>/2</m:t>
                    </m:r>
                  </m:oMath>
                </a14:m>
                <a:r>
                  <a:rPr lang="zh-CN" altLang="en-US" sz="2000" dirty="0">
                    <a:solidFill>
                      <a:srgbClr val="070707"/>
                    </a:solidFill>
                    <a:latin typeface="微软雅黑" panose="020B0503020204020204" pitchFamily="34" charset="-122"/>
                    <a:ea typeface="微软雅黑" panose="020B0503020204020204" pitchFamily="34" charset="-122"/>
                  </a:rPr>
                  <a:t>时，</a:t>
                </a:r>
                <a14:m>
                  <m:oMath xmlns:m="http://schemas.openxmlformats.org/officeDocument/2006/math">
                    <m:sSub>
                      <m:sSubPr>
                        <m:ctrlPr>
                          <a:rPr lang="en-US" altLang="zh-CN" sz="2000" b="0" i="1" dirty="0" smtClean="0">
                            <a:solidFill>
                              <a:srgbClr val="070707"/>
                            </a:solidFill>
                            <a:latin typeface="Cambria Math" panose="02040503050406030204" pitchFamily="18" charset="0"/>
                            <a:ea typeface="微软雅黑" panose="020B0503020204020204" pitchFamily="34" charset="-122"/>
                          </a:rPr>
                        </m:ctrlPr>
                      </m:sSubPr>
                      <m:e>
                        <m:r>
                          <a:rPr lang="en-US" altLang="zh-CN" sz="2000" b="0" i="1" dirty="0" smtClean="0">
                            <a:solidFill>
                              <a:srgbClr val="070707"/>
                            </a:solidFill>
                            <a:latin typeface="Cambria Math" panose="02040503050406030204" pitchFamily="18" charset="0"/>
                            <a:ea typeface="微软雅黑" panose="020B0503020204020204" pitchFamily="34" charset="-122"/>
                          </a:rPr>
                          <m:t>𝜆</m:t>
                        </m:r>
                      </m:e>
                      <m:sub>
                        <m:r>
                          <a:rPr lang="en-US" altLang="zh-CN" sz="2000" b="0" i="1" dirty="0" smtClean="0">
                            <a:solidFill>
                              <a:srgbClr val="070707"/>
                            </a:solidFill>
                            <a:latin typeface="Cambria Math" panose="02040503050406030204" pitchFamily="18" charset="0"/>
                            <a:ea typeface="微软雅黑" panose="020B0503020204020204" pitchFamily="34" charset="-122"/>
                          </a:rPr>
                          <m:t>𝑘</m:t>
                        </m:r>
                      </m:sub>
                    </m:sSub>
                  </m:oMath>
                </a14:m>
                <a:r>
                  <a:rPr lang="zh-CN" altLang="en-US" sz="2000" dirty="0">
                    <a:solidFill>
                      <a:srgbClr val="070707"/>
                    </a:solidFill>
                    <a:latin typeface="微软雅黑" panose="020B0503020204020204" pitchFamily="34" charset="-122"/>
                    <a:ea typeface="微软雅黑" panose="020B0503020204020204" pitchFamily="34" charset="-122"/>
                  </a:rPr>
                  <a:t>更大，因此低频收敛得更慢。</a:t>
                </a:r>
                <a:endParaRPr lang="en-US" altLang="zh-CN" sz="2000" b="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29" name="文本框 28">
                <a:extLst>
                  <a:ext uri="{FF2B5EF4-FFF2-40B4-BE49-F238E27FC236}">
                    <a16:creationId xmlns:a16="http://schemas.microsoft.com/office/drawing/2014/main" id="{5BC3C243-4F7D-29EF-1D00-29544D18C9A5}"/>
                  </a:ext>
                </a:extLst>
              </p:cNvPr>
              <p:cNvSpPr txBox="1">
                <a:spLocks noRot="1" noChangeAspect="1" noMove="1" noResize="1" noEditPoints="1" noAdjustHandles="1" noChangeArrowheads="1" noChangeShapeType="1" noTextEdit="1"/>
              </p:cNvSpPr>
              <p:nvPr/>
            </p:nvSpPr>
            <p:spPr>
              <a:xfrm>
                <a:off x="291572" y="721111"/>
                <a:ext cx="10542554" cy="5584093"/>
              </a:xfrm>
              <a:prstGeom prst="rect">
                <a:avLst/>
              </a:prstGeom>
              <a:blipFill>
                <a:blip r:embed="rId3"/>
                <a:stretch>
                  <a:fillRect l="-636" b="-983"/>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BF498896-0AD2-3620-A4F2-F65D80F99BFF}"/>
              </a:ext>
            </a:extLst>
          </p:cNvPr>
          <p:cNvSpPr txBox="1"/>
          <p:nvPr/>
        </p:nvSpPr>
        <p:spPr>
          <a:xfrm>
            <a:off x="20172" y="6387584"/>
            <a:ext cx="9769288" cy="276999"/>
          </a:xfrm>
          <a:prstGeom prst="rect">
            <a:avLst/>
          </a:prstGeom>
          <a:noFill/>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Z. Q. Xu, et al. Frequency Principle: Fourier Analysis Sheds Light on Deep Neural Networks, Communications in Computational Physics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CiCP</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7550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误差分析：</a:t>
            </a:r>
            <a:r>
              <a:rPr lang="en-US" altLang="zh-CN" dirty="0"/>
              <a:t>Poisson</a:t>
            </a:r>
            <a:r>
              <a:rPr lang="zh-CN" altLang="en-US" dirty="0"/>
              <a:t>方程的</a:t>
            </a:r>
            <a:r>
              <a:rPr lang="en-US" altLang="zh-CN" dirty="0"/>
              <a:t>DNN</a:t>
            </a:r>
            <a:r>
              <a:rPr lang="zh-CN" altLang="en-US" dirty="0"/>
              <a:t>求解</a:t>
            </a:r>
          </a:p>
        </p:txBody>
      </p:sp>
      <p:sp>
        <p:nvSpPr>
          <p:cNvPr id="3" name="文本框 2">
            <a:extLst>
              <a:ext uri="{FF2B5EF4-FFF2-40B4-BE49-F238E27FC236}">
                <a16:creationId xmlns:a16="http://schemas.microsoft.com/office/drawing/2014/main" id="{035B8205-E0EE-A9FC-6A85-11DCEE0E7983}"/>
              </a:ext>
            </a:extLst>
          </p:cNvPr>
          <p:cNvSpPr txBox="1"/>
          <p:nvPr/>
        </p:nvSpPr>
        <p:spPr>
          <a:xfrm>
            <a:off x="250470" y="6343246"/>
            <a:ext cx="9917998" cy="461665"/>
          </a:xfrm>
          <a:prstGeom prst="rect">
            <a:avLst/>
          </a:prstGeom>
          <a:noFill/>
        </p:spPr>
        <p:txBody>
          <a:bodyPr wrap="square" rtlCol="0">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W. E,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Yu. The deep Ritz method: a deep learning-based numerical algorithm for solving variational problems. Communications in Mathematics and Statistics 6.1 (2018): 1-12.</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4FFEE22-F268-0A11-2A10-1347AB88A060}"/>
                  </a:ext>
                </a:extLst>
              </p:cNvPr>
              <p:cNvSpPr txBox="1"/>
              <p:nvPr/>
            </p:nvSpPr>
            <p:spPr>
              <a:xfrm>
                <a:off x="381242" y="1461035"/>
                <a:ext cx="11429516" cy="2935484"/>
              </a:xfrm>
              <a:prstGeom prst="rect">
                <a:avLst/>
              </a:prstGeom>
              <a:noFill/>
            </p:spPr>
            <p:txBody>
              <a:bodyPr wrap="square" rtlCol="0">
                <a:spAutoFit/>
              </a:bodyPr>
              <a:lstStyle/>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我们考虑</a:t>
                </a:r>
                <a:r>
                  <a:rPr lang="en-US" altLang="zh-CN" sz="2000" dirty="0">
                    <a:solidFill>
                      <a:srgbClr val="070707"/>
                    </a:solidFill>
                    <a:latin typeface="微软雅黑" panose="020B0503020204020204" pitchFamily="34" charset="-122"/>
                    <a:ea typeface="微软雅黑" panose="020B0503020204020204" pitchFamily="34" charset="-122"/>
                  </a:rPr>
                  <a:t>1</a:t>
                </a:r>
                <a:r>
                  <a:rPr lang="zh-CN" altLang="en-US" sz="2000" dirty="0">
                    <a:solidFill>
                      <a:srgbClr val="070707"/>
                    </a:solidFill>
                    <a:latin typeface="微软雅黑" panose="020B0503020204020204" pitchFamily="34" charset="-122"/>
                    <a:ea typeface="微软雅黑" panose="020B0503020204020204" pitchFamily="34" charset="-122"/>
                  </a:rPr>
                  <a:t>维</a:t>
                </a:r>
                <a:r>
                  <a:rPr lang="en-US" altLang="zh-CN" sz="2000" dirty="0">
                    <a:solidFill>
                      <a:srgbClr val="070707"/>
                    </a:solidFill>
                    <a:latin typeface="微软雅黑" panose="020B0503020204020204" pitchFamily="34" charset="-122"/>
                    <a:ea typeface="微软雅黑" panose="020B0503020204020204" pitchFamily="34" charset="-122"/>
                  </a:rPr>
                  <a:t>Poisson</a:t>
                </a:r>
                <a:r>
                  <a:rPr lang="zh-CN" altLang="en-US" sz="2000" dirty="0">
                    <a:solidFill>
                      <a:srgbClr val="070707"/>
                    </a:solidFill>
                    <a:latin typeface="微软雅黑" panose="020B0503020204020204" pitchFamily="34" charset="-122"/>
                    <a:ea typeface="微软雅黑" panose="020B0503020204020204" pitchFamily="34" charset="-122"/>
                  </a:rPr>
                  <a:t>方程</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70707"/>
                          </a:solidFill>
                          <a:latin typeface="Cambria Math" panose="02040503050406030204" pitchFamily="18" charset="0"/>
                          <a:ea typeface="微软雅黑" panose="020B0503020204020204" pitchFamily="34" charset="-122"/>
                        </a:rPr>
                        <m:t>−</m:t>
                      </m:r>
                      <m:r>
                        <m:rPr>
                          <m:sty m:val="p"/>
                        </m:rPr>
                        <a:rPr lang="en-US" altLang="zh-CN" sz="2000" b="0" i="0" smtClean="0">
                          <a:solidFill>
                            <a:srgbClr val="070707"/>
                          </a:solidFill>
                          <a:latin typeface="Cambria Math" panose="02040503050406030204" pitchFamily="18" charset="0"/>
                          <a:ea typeface="微软雅黑" panose="020B0503020204020204" pitchFamily="34" charset="-122"/>
                        </a:rPr>
                        <m:t>Δ</m:t>
                      </m:r>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𝑔</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𝑥</m:t>
                      </m:r>
                      <m:r>
                        <a:rPr lang="en-US" altLang="zh-CN" sz="2000" b="0" i="1" smtClean="0">
                          <a:solidFill>
                            <a:srgbClr val="070707"/>
                          </a:solidFill>
                          <a:latin typeface="Cambria Math" panose="02040503050406030204" pitchFamily="18" charset="0"/>
                          <a:ea typeface="微软雅黑" panose="020B0503020204020204" pitchFamily="34" charset="-122"/>
                        </a:rPr>
                        <m:t>∈</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−1,1</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0</m:t>
                          </m:r>
                        </m:e>
                      </m:d>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1</m:t>
                          </m:r>
                        </m:e>
                      </m:d>
                      <m:r>
                        <a:rPr lang="en-US" altLang="zh-CN" sz="2000" b="0" i="1" smtClean="0">
                          <a:solidFill>
                            <a:srgbClr val="070707"/>
                          </a:solidFill>
                          <a:latin typeface="Cambria Math" panose="02040503050406030204" pitchFamily="18" charset="0"/>
                          <a:ea typeface="微软雅黑" panose="020B0503020204020204" pitchFamily="34" charset="-122"/>
                        </a:rPr>
                        <m:t>=0.</m:t>
                      </m:r>
                    </m:oMath>
                  </m:oMathPara>
                </a14:m>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我们考虑使用</a:t>
                </a:r>
                <a:r>
                  <a:rPr lang="en-US" altLang="zh-CN" sz="2000" dirty="0">
                    <a:solidFill>
                      <a:srgbClr val="070707"/>
                    </a:solidFill>
                    <a:latin typeface="微软雅黑" panose="020B0503020204020204" pitchFamily="34" charset="-122"/>
                    <a:ea typeface="微软雅黑" panose="020B0503020204020204" pitchFamily="34" charset="-122"/>
                  </a:rPr>
                  <a:t>Deep Ritz</a:t>
                </a:r>
                <a:r>
                  <a:rPr lang="zh-CN" altLang="en-US" sz="2000" dirty="0">
                    <a:solidFill>
                      <a:srgbClr val="070707"/>
                    </a:solidFill>
                    <a:latin typeface="微软雅黑" panose="020B0503020204020204" pitchFamily="34" charset="-122"/>
                    <a:ea typeface="微软雅黑" panose="020B0503020204020204" pitchFamily="34" charset="-122"/>
                  </a:rPr>
                  <a:t>的方法来使用神经网络来学习该方程的解，即求解其变分问题：</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func>
                        <m:funcPr>
                          <m:ctrlPr>
                            <a:rPr lang="en-US" altLang="zh-CN" sz="2000" i="1" smtClean="0">
                              <a:solidFill>
                                <a:srgbClr val="070707"/>
                              </a:solidFill>
                              <a:latin typeface="Cambria Math" panose="02040503050406030204" pitchFamily="18" charset="0"/>
                              <a:ea typeface="微软雅黑" panose="020B0503020204020204" pitchFamily="34" charset="-122"/>
                            </a:rPr>
                          </m:ctrlPr>
                        </m:funcPr>
                        <m:fName>
                          <m:limLow>
                            <m:limLowPr>
                              <m:ctrlPr>
                                <a:rPr lang="en-US" altLang="zh-CN" sz="2000" i="1" smtClean="0">
                                  <a:solidFill>
                                    <a:srgbClr val="070707"/>
                                  </a:solidFill>
                                  <a:latin typeface="Cambria Math" panose="02040503050406030204" pitchFamily="18" charset="0"/>
                                  <a:ea typeface="微软雅黑" panose="020B0503020204020204" pitchFamily="34" charset="-122"/>
                                </a:rPr>
                              </m:ctrlPr>
                            </m:limLowPr>
                            <m:e>
                              <m:r>
                                <m:rPr>
                                  <m:sty m:val="p"/>
                                </m:rPr>
                                <a:rPr lang="en-US" altLang="zh-CN" sz="2000" i="0" smtClean="0">
                                  <a:solidFill>
                                    <a:srgbClr val="070707"/>
                                  </a:solidFill>
                                  <a:latin typeface="Cambria Math" panose="02040503050406030204" pitchFamily="18" charset="0"/>
                                  <a:ea typeface="微软雅黑" panose="020B0503020204020204" pitchFamily="34" charset="-122"/>
                                </a:rPr>
                                <m:t>min</m:t>
                              </m:r>
                            </m:e>
                            <m:lim>
                              <m:r>
                                <a:rPr lang="en-US" altLang="zh-CN" sz="2000" b="0" i="1" smtClean="0">
                                  <a:solidFill>
                                    <a:srgbClr val="070707"/>
                                  </a:solidFill>
                                  <a:latin typeface="Cambria Math" panose="02040503050406030204" pitchFamily="18" charset="0"/>
                                  <a:ea typeface="微软雅黑" panose="020B0503020204020204" pitchFamily="34" charset="-122"/>
                                </a:rPr>
                                <m:t>𝑢</m:t>
                              </m:r>
                              <m:r>
                                <a:rPr lang="en-US" altLang="zh-CN" sz="2000" b="0" i="1" smtClean="0">
                                  <a:solidFill>
                                    <a:srgbClr val="070707"/>
                                  </a:solidFill>
                                  <a:latin typeface="Cambria Math" panose="02040503050406030204" pitchFamily="18" charset="0"/>
                                  <a:ea typeface="微软雅黑" panose="020B0503020204020204" pitchFamily="34" charset="-122"/>
                                </a:rPr>
                                <m:t>∈</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r>
                                    <a:rPr lang="en-US" altLang="zh-CN" sz="2000" b="0" i="1" smtClean="0">
                                      <a:solidFill>
                                        <a:srgbClr val="070707"/>
                                      </a:solidFill>
                                      <a:latin typeface="Cambria Math" panose="02040503050406030204" pitchFamily="18" charset="0"/>
                                      <a:ea typeface="微软雅黑" panose="020B0503020204020204" pitchFamily="34" charset="-122"/>
                                    </a:rPr>
                                    <m:t>𝐻</m:t>
                                  </m:r>
                                </m:e>
                                <m:sup>
                                  <m:r>
                                    <a:rPr lang="en-US" altLang="zh-CN" sz="2000" b="0" i="1" smtClean="0">
                                      <a:solidFill>
                                        <a:srgbClr val="070707"/>
                                      </a:solidFill>
                                      <a:latin typeface="Cambria Math" panose="02040503050406030204" pitchFamily="18" charset="0"/>
                                      <a:ea typeface="微软雅黑" panose="020B0503020204020204" pitchFamily="34" charset="-122"/>
                                    </a:rPr>
                                    <m:t>1</m:t>
                                  </m:r>
                                </m:sup>
                              </m:sSup>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0,1</m:t>
                                  </m:r>
                                </m:e>
                              </m:d>
                            </m:lim>
                          </m:limLow>
                        </m:fName>
                        <m:e>
                          <m:nary>
                            <m:naryPr>
                              <m:ctrlPr>
                                <a:rPr lang="en-US" altLang="zh-CN" sz="2000" i="1" smtClean="0">
                                  <a:solidFill>
                                    <a:srgbClr val="070707"/>
                                  </a:solidFill>
                                  <a:latin typeface="Cambria Math" panose="02040503050406030204" pitchFamily="18" charset="0"/>
                                  <a:ea typeface="微软雅黑" panose="020B0503020204020204" pitchFamily="34" charset="-122"/>
                                </a:rPr>
                              </m:ctrlPr>
                            </m:naryPr>
                            <m:sub>
                              <m:r>
                                <m:rPr>
                                  <m:brk m:alnAt="23"/>
                                </m:rPr>
                                <a:rPr lang="en-US" altLang="zh-CN" sz="2000" b="0" i="1" smtClean="0">
                                  <a:solidFill>
                                    <a:srgbClr val="070707"/>
                                  </a:solidFill>
                                  <a:latin typeface="Cambria Math" panose="02040503050406030204" pitchFamily="18" charset="0"/>
                                  <a:ea typeface="微软雅黑" panose="020B0503020204020204" pitchFamily="34" charset="-122"/>
                                </a:rPr>
                                <m:t>0</m:t>
                              </m:r>
                            </m:sub>
                            <m:sup>
                              <m:r>
                                <a:rPr lang="en-US" altLang="zh-CN" sz="2000" b="0" i="1" smtClean="0">
                                  <a:solidFill>
                                    <a:srgbClr val="070707"/>
                                  </a:solidFill>
                                  <a:latin typeface="Cambria Math" panose="02040503050406030204" pitchFamily="18" charset="0"/>
                                  <a:ea typeface="微软雅黑" panose="020B0503020204020204" pitchFamily="34" charset="-122"/>
                                </a:rPr>
                                <m:t>1</m:t>
                              </m:r>
                            </m:sup>
                            <m:e>
                              <m:d>
                                <m:dPr>
                                  <m:begChr m:val="（"/>
                                  <m:endChr m:val="）"/>
                                  <m:ctrlPr>
                                    <a:rPr lang="zh-CN" altLang="en-US" sz="2000" i="1" smtClean="0">
                                      <a:solidFill>
                                        <a:srgbClr val="070707"/>
                                      </a:solidFill>
                                      <a:latin typeface="Cambria Math" panose="02040503050406030204" pitchFamily="18" charset="0"/>
                                      <a:ea typeface="微软雅黑" panose="020B0503020204020204" pitchFamily="34" charset="-122"/>
                                    </a:rPr>
                                  </m:ctrlPr>
                                </m:dPr>
                                <m:e>
                                  <m:f>
                                    <m:fPr>
                                      <m:ctrlPr>
                                        <a:rPr lang="en-US" altLang="zh-CN" sz="2000" b="0" i="1" smtClean="0">
                                          <a:solidFill>
                                            <a:srgbClr val="070707"/>
                                          </a:solidFill>
                                          <a:latin typeface="Cambria Math" panose="02040503050406030204" pitchFamily="18" charset="0"/>
                                          <a:ea typeface="微软雅黑" panose="020B0503020204020204" pitchFamily="34" charset="-122"/>
                                        </a:rPr>
                                      </m:ctrlPr>
                                    </m:fPr>
                                    <m:num>
                                      <m:r>
                                        <a:rPr lang="en-US" altLang="zh-CN" sz="2000" b="0" i="1" smtClean="0">
                                          <a:solidFill>
                                            <a:srgbClr val="070707"/>
                                          </a:solidFill>
                                          <a:latin typeface="Cambria Math" panose="02040503050406030204" pitchFamily="18" charset="0"/>
                                          <a:ea typeface="微软雅黑" panose="020B0503020204020204" pitchFamily="34" charset="-122"/>
                                        </a:rPr>
                                        <m:t>1</m:t>
                                      </m:r>
                                    </m:num>
                                    <m:den>
                                      <m:r>
                                        <a:rPr lang="en-US" altLang="zh-CN" sz="2000" b="0" i="1" smtClean="0">
                                          <a:solidFill>
                                            <a:srgbClr val="070707"/>
                                          </a:solidFill>
                                          <a:latin typeface="Cambria Math" panose="02040503050406030204" pitchFamily="18" charset="0"/>
                                          <a:ea typeface="微软雅黑" panose="020B0503020204020204" pitchFamily="34" charset="-122"/>
                                        </a:rPr>
                                        <m:t>2</m:t>
                                      </m:r>
                                    </m:den>
                                  </m:f>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begChr m:val="|"/>
                                          <m:endChr m:val="|"/>
                                          <m:ctrlPr>
                                            <a:rPr lang="en-US" altLang="zh-CN" sz="2000" b="0" i="1" smtClean="0">
                                              <a:solidFill>
                                                <a:srgbClr val="070707"/>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70707"/>
                                                  </a:solidFill>
                                                  <a:latin typeface="Cambria Math" panose="02040503050406030204" pitchFamily="18" charset="0"/>
                                                  <a:ea typeface="微软雅黑" panose="020B0503020204020204" pitchFamily="34" charset="-122"/>
                                                </a:rPr>
                                              </m:ctrlPr>
                                            </m:sSubPr>
                                            <m:e>
                                              <m:r>
                                                <a:rPr lang="en-US" altLang="zh-CN" sz="2000" b="0" i="1" smtClean="0">
                                                  <a:solidFill>
                                                    <a:srgbClr val="070707"/>
                                                  </a:solidFill>
                                                  <a:latin typeface="Cambria Math" panose="02040503050406030204" pitchFamily="18" charset="0"/>
                                                  <a:ea typeface="微软雅黑" panose="020B0503020204020204" pitchFamily="34" charset="-122"/>
                                                </a:rPr>
                                                <m:t>𝜕</m:t>
                                              </m:r>
                                            </m:e>
                                            <m:sub>
                                              <m:r>
                                                <a:rPr lang="en-US" altLang="zh-CN" sz="2000" b="0" i="1" smtClean="0">
                                                  <a:solidFill>
                                                    <a:srgbClr val="070707"/>
                                                  </a:solidFill>
                                                  <a:latin typeface="Cambria Math" panose="02040503050406030204" pitchFamily="18" charset="0"/>
                                                  <a:ea typeface="微软雅黑" panose="020B0503020204020204" pitchFamily="34" charset="-122"/>
                                                </a:rPr>
                                                <m:t>𝑥</m:t>
                                              </m:r>
                                            </m:sub>
                                          </m:sSub>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𝑔</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r>
                                    <a:rPr lang="en-US" altLang="zh-CN" sz="2000" b="0" i="1" smtClean="0">
                                      <a:solidFill>
                                        <a:srgbClr val="070707"/>
                                      </a:solidFill>
                                      <a:latin typeface="Cambria Math" panose="02040503050406030204" pitchFamily="18" charset="0"/>
                                      <a:ea typeface="微软雅黑" panose="020B0503020204020204" pitchFamily="34" charset="-122"/>
                                    </a:rPr>
                                    <m:t>𝑢</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𝑥</m:t>
                                      </m:r>
                                    </m:e>
                                  </m:d>
                                </m:e>
                              </m:d>
                              <m:r>
                                <a:rPr lang="en-US" altLang="zh-CN" sz="2000" b="0" i="1" smtClean="0">
                                  <a:solidFill>
                                    <a:srgbClr val="070707"/>
                                  </a:solidFill>
                                  <a:latin typeface="Cambria Math" panose="02040503050406030204" pitchFamily="18" charset="0"/>
                                  <a:ea typeface="微软雅黑" panose="020B0503020204020204" pitchFamily="34" charset="-122"/>
                                </a:rPr>
                                <m:t>𝑑𝑥</m:t>
                              </m:r>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𝛽</m:t>
                              </m:r>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𝑢</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0</m:t>
                                          </m:r>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r>
                                    <a:rPr lang="en-US" altLang="zh-CN" sz="2000" b="0" i="1" smtClean="0">
                                      <a:solidFill>
                                        <a:srgbClr val="070707"/>
                                      </a:solidFill>
                                      <a:latin typeface="Cambria Math" panose="02040503050406030204" pitchFamily="18" charset="0"/>
                                      <a:ea typeface="微软雅黑" panose="020B0503020204020204" pitchFamily="34" charset="-122"/>
                                    </a:rPr>
                                    <m:t>+</m:t>
                                  </m:r>
                                  <m:r>
                                    <a:rPr lang="en-US" altLang="zh-CN" sz="2000" b="0" i="1" smtClean="0">
                                      <a:solidFill>
                                        <a:srgbClr val="070707"/>
                                      </a:solidFill>
                                      <a:latin typeface="Cambria Math" panose="02040503050406030204" pitchFamily="18" charset="0"/>
                                      <a:ea typeface="微软雅黑" panose="020B0503020204020204" pitchFamily="34" charset="-122"/>
                                    </a:rPr>
                                    <m:t>𝑢</m:t>
                                  </m:r>
                                  <m:sSup>
                                    <m:sSupPr>
                                      <m:ctrlPr>
                                        <a:rPr lang="en-US" altLang="zh-CN" sz="2000" b="0" i="1" smtClean="0">
                                          <a:solidFill>
                                            <a:srgbClr val="070707"/>
                                          </a:solidFill>
                                          <a:latin typeface="Cambria Math" panose="02040503050406030204" pitchFamily="18" charset="0"/>
                                          <a:ea typeface="微软雅黑" panose="020B0503020204020204" pitchFamily="34" charset="-122"/>
                                        </a:rPr>
                                      </m:ctrlPr>
                                    </m:sSupPr>
                                    <m:e>
                                      <m:d>
                                        <m:dPr>
                                          <m:ctrlPr>
                                            <a:rPr lang="en-US" altLang="zh-CN" sz="2000" b="0" i="1" smtClean="0">
                                              <a:solidFill>
                                                <a:srgbClr val="070707"/>
                                              </a:solidFill>
                                              <a:latin typeface="Cambria Math" panose="02040503050406030204" pitchFamily="18" charset="0"/>
                                              <a:ea typeface="微软雅黑" panose="020B0503020204020204" pitchFamily="34" charset="-122"/>
                                            </a:rPr>
                                          </m:ctrlPr>
                                        </m:dPr>
                                        <m:e>
                                          <m:r>
                                            <a:rPr lang="en-US" altLang="zh-CN" sz="2000" b="0" i="1" smtClean="0">
                                              <a:solidFill>
                                                <a:srgbClr val="070707"/>
                                              </a:solidFill>
                                              <a:latin typeface="Cambria Math" panose="02040503050406030204" pitchFamily="18" charset="0"/>
                                              <a:ea typeface="微软雅黑" panose="020B0503020204020204" pitchFamily="34" charset="-122"/>
                                            </a:rPr>
                                            <m:t>1</m:t>
                                          </m:r>
                                        </m:e>
                                      </m:d>
                                    </m:e>
                                    <m:sup>
                                      <m:r>
                                        <a:rPr lang="en-US" altLang="zh-CN" sz="2000" b="0" i="1" smtClean="0">
                                          <a:solidFill>
                                            <a:srgbClr val="070707"/>
                                          </a:solidFill>
                                          <a:latin typeface="Cambria Math" panose="02040503050406030204" pitchFamily="18" charset="0"/>
                                          <a:ea typeface="微软雅黑" panose="020B0503020204020204" pitchFamily="34" charset="-122"/>
                                        </a:rPr>
                                        <m:t>2</m:t>
                                      </m:r>
                                    </m:sup>
                                  </m:sSup>
                                </m:e>
                              </m:d>
                              <m:r>
                                <a:rPr lang="en-US" altLang="zh-CN" sz="2000" b="0" i="1" smtClean="0">
                                  <a:solidFill>
                                    <a:srgbClr val="070707"/>
                                  </a:solidFill>
                                  <a:latin typeface="Cambria Math" panose="02040503050406030204" pitchFamily="18" charset="0"/>
                                  <a:ea typeface="微软雅黑" panose="020B0503020204020204" pitchFamily="34" charset="-122"/>
                                </a:rPr>
                                <m:t>.</m:t>
                              </m:r>
                            </m:e>
                          </m:nary>
                        </m:e>
                      </m:func>
                    </m:oMath>
                  </m:oMathPara>
                </a14:m>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与传统方法不同的是，我们使用梯度下降类型的算法来优化这个最小化问题（如</a:t>
                </a:r>
                <a:r>
                  <a:rPr lang="en-US" altLang="zh-CN" sz="2000" dirty="0">
                    <a:solidFill>
                      <a:srgbClr val="070707"/>
                    </a:solidFill>
                    <a:latin typeface="微软雅黑" panose="020B0503020204020204" pitchFamily="34" charset="-122"/>
                    <a:ea typeface="微软雅黑" panose="020B0503020204020204" pitchFamily="34" charset="-122"/>
                  </a:rPr>
                  <a:t>SGD</a:t>
                </a:r>
                <a:r>
                  <a:rPr lang="zh-CN" altLang="en-US" sz="2000" dirty="0">
                    <a:solidFill>
                      <a:srgbClr val="070707"/>
                    </a:solidFill>
                    <a:latin typeface="微软雅黑" panose="020B0503020204020204" pitchFamily="34" charset="-122"/>
                    <a:ea typeface="微软雅黑" panose="020B0503020204020204" pitchFamily="34" charset="-122"/>
                  </a:rPr>
                  <a:t>，</a:t>
                </a:r>
                <a:r>
                  <a:rPr lang="en-US" altLang="zh-CN" sz="2000" dirty="0">
                    <a:solidFill>
                      <a:srgbClr val="070707"/>
                    </a:solidFill>
                    <a:latin typeface="微软雅黑" panose="020B0503020204020204" pitchFamily="34" charset="-122"/>
                    <a:ea typeface="微软雅黑" panose="020B0503020204020204" pitchFamily="34" charset="-122"/>
                  </a:rPr>
                  <a:t>Adam</a:t>
                </a:r>
                <a:r>
                  <a:rPr lang="zh-CN" altLang="en-US" sz="2000" dirty="0">
                    <a:solidFill>
                      <a:srgbClr val="070707"/>
                    </a:solidFill>
                    <a:latin typeface="微软雅黑" panose="020B0503020204020204" pitchFamily="34" charset="-122"/>
                    <a:ea typeface="微软雅黑" panose="020B0503020204020204" pitchFamily="34" charset="-122"/>
                  </a:rPr>
                  <a:t>等）。</a:t>
                </a:r>
                <a:endParaRPr lang="en-US" altLang="zh-CN" sz="20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24FFEE22-F268-0A11-2A10-1347AB88A060}"/>
                  </a:ext>
                </a:extLst>
              </p:cNvPr>
              <p:cNvSpPr txBox="1">
                <a:spLocks noRot="1" noChangeAspect="1" noMove="1" noResize="1" noEditPoints="1" noAdjustHandles="1" noChangeArrowheads="1" noChangeShapeType="1" noTextEdit="1"/>
              </p:cNvSpPr>
              <p:nvPr/>
            </p:nvSpPr>
            <p:spPr>
              <a:xfrm>
                <a:off x="381242" y="1461035"/>
                <a:ext cx="11429516" cy="2935484"/>
              </a:xfrm>
              <a:prstGeom prst="rect">
                <a:avLst/>
              </a:prstGeom>
              <a:blipFill>
                <a:blip r:embed="rId2"/>
                <a:stretch>
                  <a:fillRect l="-587" b="-2911"/>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Convergence difference</a:t>
            </a:r>
            <a:endParaRPr lang="zh-CN" altLang="en-US" dirty="0"/>
          </a:p>
        </p:txBody>
      </p:sp>
      <p:pic>
        <p:nvPicPr>
          <p:cNvPr id="4" name="图片 3"/>
          <p:cNvPicPr>
            <a:picLocks noChangeAspect="1"/>
          </p:cNvPicPr>
          <p:nvPr/>
        </p:nvPicPr>
        <p:blipFill>
          <a:blip r:embed="rId2"/>
          <a:stretch>
            <a:fillRect/>
          </a:stretch>
        </p:blipFill>
        <p:spPr>
          <a:xfrm>
            <a:off x="3" y="920316"/>
            <a:ext cx="12192000" cy="3618874"/>
          </a:xfrm>
          <a:prstGeom prst="rect">
            <a:avLst/>
          </a:prstGeom>
        </p:spPr>
      </p:pic>
      <p:sp>
        <p:nvSpPr>
          <p:cNvPr id="5" name="文本框 4"/>
          <p:cNvSpPr txBox="1"/>
          <p:nvPr/>
        </p:nvSpPr>
        <p:spPr>
          <a:xfrm>
            <a:off x="0" y="6387584"/>
            <a:ext cx="9769288" cy="276999"/>
          </a:xfrm>
          <a:prstGeom prst="rect">
            <a:avLst/>
          </a:prstGeom>
          <a:noFill/>
        </p:spPr>
        <p:txBody>
          <a:bodyPr wrap="square">
            <a:spAutoFit/>
          </a:bodyPr>
          <a:lstStyle/>
          <a:p>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Z. Q. Xu, et al. Frequency Principle: Fourier Analysis Sheds Light on Deep Neural Networks, Communications in Computational Physics (</a:t>
            </a:r>
            <a:r>
              <a:rPr lang="en-US" altLang="zh-CN" sz="12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CiCP</a:t>
            </a:r>
            <a:r>
              <a:rPr lang="en-US" altLang="zh-CN"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DE6E46E-AE40-8267-0CAD-3C41E20F9E9D}"/>
              </a:ext>
            </a:extLst>
          </p:cNvPr>
          <p:cNvSpPr txBox="1"/>
          <p:nvPr/>
        </p:nvSpPr>
        <p:spPr>
          <a:xfrm>
            <a:off x="937932" y="4697527"/>
            <a:ext cx="10478621" cy="1296124"/>
          </a:xfrm>
          <a:prstGeom prst="rect">
            <a:avLst/>
          </a:prstGeom>
          <a:noFill/>
        </p:spPr>
        <p:txBody>
          <a:bodyPr wrap="square">
            <a:spAutoFit/>
          </a:bodyPr>
          <a:lstStyle/>
          <a:p>
            <a:pPr>
              <a:lnSpc>
                <a:spcPct val="150000"/>
              </a:lnSpc>
            </a:pPr>
            <a:r>
              <a:rPr lang="zh-CN" altLang="en-US" sz="1800" dirty="0">
                <a:solidFill>
                  <a:srgbClr val="070707"/>
                </a:solidFill>
                <a:latin typeface="微软雅黑" panose="020B0503020204020204" pitchFamily="34" charset="-122"/>
                <a:ea typeface="微软雅黑" panose="020B0503020204020204" pitchFamily="34" charset="-122"/>
              </a:rPr>
              <a:t>上图中</a:t>
            </a:r>
            <a:r>
              <a:rPr lang="en-US" altLang="zh-CN" sz="1800" dirty="0">
                <a:solidFill>
                  <a:srgbClr val="070707"/>
                </a:solidFill>
                <a:latin typeface="微软雅黑" panose="020B0503020204020204" pitchFamily="34" charset="-122"/>
                <a:ea typeface="微软雅黑" panose="020B0503020204020204" pitchFamily="34" charset="-122"/>
              </a:rPr>
              <a:t>(a)</a:t>
            </a:r>
            <a:r>
              <a:rPr lang="zh-CN" altLang="en-US" sz="1800" dirty="0">
                <a:solidFill>
                  <a:srgbClr val="070707"/>
                </a:solidFill>
                <a:latin typeface="微软雅黑" panose="020B0503020204020204" pitchFamily="34" charset="-122"/>
                <a:ea typeface="微软雅黑" panose="020B0503020204020204" pitchFamily="34" charset="-122"/>
              </a:rPr>
              <a:t>是我们目标方程的解，我们分别使用传统的有限差分方法以及</a:t>
            </a:r>
            <a:r>
              <a:rPr lang="zh-CN" altLang="en-US" dirty="0">
                <a:solidFill>
                  <a:srgbClr val="070707"/>
                </a:solidFill>
                <a:latin typeface="微软雅黑" panose="020B0503020204020204" pitchFamily="34" charset="-122"/>
                <a:ea typeface="微软雅黑" panose="020B0503020204020204" pitchFamily="34" charset="-122"/>
              </a:rPr>
              <a:t>神经网络方法学习的该解，其中</a:t>
            </a:r>
            <a:r>
              <a:rPr lang="en-US" altLang="zh-CN" dirty="0">
                <a:solidFill>
                  <a:srgbClr val="070707"/>
                </a:solidFill>
                <a:latin typeface="微软雅黑" panose="020B0503020204020204" pitchFamily="34" charset="-122"/>
                <a:ea typeface="微软雅黑" panose="020B0503020204020204" pitchFamily="34" charset="-122"/>
              </a:rPr>
              <a:t>(b)</a:t>
            </a:r>
            <a:r>
              <a:rPr lang="zh-CN" altLang="en-US" dirty="0">
                <a:solidFill>
                  <a:srgbClr val="070707"/>
                </a:solidFill>
                <a:latin typeface="微软雅黑" panose="020B0503020204020204" pitchFamily="34" charset="-122"/>
                <a:ea typeface="微软雅黑" panose="020B0503020204020204" pitchFamily="34" charset="-122"/>
              </a:rPr>
              <a:t>与</a:t>
            </a:r>
            <a:r>
              <a:rPr lang="en-US" altLang="zh-CN" dirty="0">
                <a:solidFill>
                  <a:srgbClr val="070707"/>
                </a:solidFill>
                <a:latin typeface="微软雅黑" panose="020B0503020204020204" pitchFamily="34" charset="-122"/>
                <a:ea typeface="微软雅黑" panose="020B0503020204020204" pitchFamily="34" charset="-122"/>
              </a:rPr>
              <a:t>(c)</a:t>
            </a:r>
            <a:r>
              <a:rPr lang="zh-CN" altLang="en-US" dirty="0">
                <a:solidFill>
                  <a:srgbClr val="070707"/>
                </a:solidFill>
                <a:latin typeface="微软雅黑" panose="020B0503020204020204" pitchFamily="34" charset="-122"/>
                <a:ea typeface="微软雅黑" panose="020B0503020204020204" pitchFamily="34" charset="-122"/>
              </a:rPr>
              <a:t>分别是</a:t>
            </a:r>
            <a:r>
              <a:rPr lang="en-US" altLang="zh-CN" dirty="0">
                <a:solidFill>
                  <a:srgbClr val="070707"/>
                </a:solidFill>
                <a:latin typeface="微软雅黑" panose="020B0503020204020204" pitchFamily="34" charset="-122"/>
                <a:ea typeface="微软雅黑" panose="020B0503020204020204" pitchFamily="34" charset="-122"/>
              </a:rPr>
              <a:t>SGD</a:t>
            </a:r>
            <a:r>
              <a:rPr lang="zh-CN" altLang="en-US" dirty="0">
                <a:solidFill>
                  <a:srgbClr val="070707"/>
                </a:solidFill>
                <a:latin typeface="微软雅黑" panose="020B0503020204020204" pitchFamily="34" charset="-122"/>
                <a:ea typeface="微软雅黑" panose="020B0503020204020204" pitchFamily="34" charset="-122"/>
              </a:rPr>
              <a:t>与</a:t>
            </a:r>
            <a:r>
              <a:rPr lang="en-US" altLang="zh-CN" dirty="0">
                <a:solidFill>
                  <a:srgbClr val="070707"/>
                </a:solidFill>
                <a:latin typeface="微软雅黑" panose="020B0503020204020204" pitchFamily="34" charset="-122"/>
                <a:ea typeface="微软雅黑" panose="020B0503020204020204" pitchFamily="34" charset="-122"/>
              </a:rPr>
              <a:t>Jacobi</a:t>
            </a:r>
            <a:r>
              <a:rPr lang="zh-CN" altLang="en-US" dirty="0">
                <a:solidFill>
                  <a:srgbClr val="070707"/>
                </a:solidFill>
                <a:latin typeface="微软雅黑" panose="020B0503020204020204" pitchFamily="34" charset="-122"/>
                <a:ea typeface="微软雅黑" panose="020B0503020204020204" pitchFamily="34" charset="-122"/>
              </a:rPr>
              <a:t>迭代中误差的谱随着迭代的收敛情况，可以看到使用神经网络方法时网络先学习目标函数的低频部分再学习其高频部分，而传统的</a:t>
            </a:r>
            <a:r>
              <a:rPr lang="en-US" altLang="zh-CN" dirty="0">
                <a:solidFill>
                  <a:srgbClr val="070707"/>
                </a:solidFill>
                <a:latin typeface="微软雅黑" panose="020B0503020204020204" pitchFamily="34" charset="-122"/>
                <a:ea typeface="微软雅黑" panose="020B0503020204020204" pitchFamily="34" charset="-122"/>
              </a:rPr>
              <a:t>Jacobi</a:t>
            </a:r>
            <a:r>
              <a:rPr lang="zh-CN" altLang="en-US" dirty="0">
                <a:solidFill>
                  <a:srgbClr val="070707"/>
                </a:solidFill>
                <a:latin typeface="微软雅黑" panose="020B0503020204020204" pitchFamily="34" charset="-122"/>
                <a:ea typeface="微软雅黑" panose="020B0503020204020204" pitchFamily="34" charset="-122"/>
              </a:rPr>
              <a:t>迭代则是高频优先收敛。</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18CEE-06CD-0316-3D62-9E0B3F7F57B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1DACD59-BCA4-FC05-E0E2-D05FDB3B2585}"/>
              </a:ext>
            </a:extLst>
          </p:cNvPr>
          <p:cNvSpPr>
            <a:spLocks noGrp="1"/>
          </p:cNvSpPr>
          <p:nvPr>
            <p:ph type="title"/>
          </p:nvPr>
        </p:nvSpPr>
        <p:spPr>
          <a:xfrm>
            <a:off x="381242" y="0"/>
            <a:ext cx="11429516" cy="761979"/>
          </a:xfrm>
        </p:spPr>
        <p:txBody>
          <a:bodyPr/>
          <a:lstStyle/>
          <a:p>
            <a:r>
              <a:rPr lang="zh-CN" altLang="en-US" dirty="0"/>
              <a:t>应用与拓展：</a:t>
            </a:r>
            <a:r>
              <a:rPr lang="en-US" altLang="zh-CN" dirty="0"/>
              <a:t>Multi-Scale DNN</a:t>
            </a:r>
            <a:endParaRPr lang="zh-CN" altLang="en-US" dirty="0"/>
          </a:p>
        </p:txBody>
      </p:sp>
      <p:sp>
        <p:nvSpPr>
          <p:cNvPr id="5" name="矩形 4">
            <a:extLst>
              <a:ext uri="{FF2B5EF4-FFF2-40B4-BE49-F238E27FC236}">
                <a16:creationId xmlns:a16="http://schemas.microsoft.com/office/drawing/2014/main" id="{D5FA2439-A6B0-B1C5-C610-BEF7B794EEDD}"/>
              </a:ext>
            </a:extLst>
          </p:cNvPr>
          <p:cNvSpPr/>
          <p:nvPr/>
        </p:nvSpPr>
        <p:spPr>
          <a:xfrm>
            <a:off x="133049" y="6350169"/>
            <a:ext cx="9905559" cy="553998"/>
          </a:xfrm>
          <a:prstGeom prst="rect">
            <a:avLst/>
          </a:prstGeom>
        </p:spPr>
        <p:txBody>
          <a:bodyPr wrap="square">
            <a:spAutoFit/>
          </a:bodyPr>
          <a:lstStyle/>
          <a:p>
            <a:r>
              <a:rPr lang="en-US" altLang="zh-CN" sz="1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Z. Xu , et al. (2020). Frequency Principle: Fourier Analysis Sheds Light on Deep Neural Networks. Communications in Computational Physics. 28 (5).1746-1767.</a:t>
            </a:r>
          </a:p>
          <a:p>
            <a:r>
              <a:rPr lang="en-US" altLang="zh-CN" sz="1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 Z. Liu, et al. (2020). Multi-Scale Deep Neural Network (</a:t>
            </a:r>
            <a:r>
              <a:rPr lang="en-US" altLang="zh-CN" sz="10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MscaleDNN</a:t>
            </a:r>
            <a:r>
              <a:rPr lang="en-US" altLang="zh-CN" sz="1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for Solving Poisson-Boltzmann Equation in Complex </a:t>
            </a:r>
            <a:r>
              <a:rPr lang="en-US" altLang="zh-CN" sz="10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Domains.Communications</a:t>
            </a:r>
            <a:r>
              <a:rPr lang="en-US" altLang="zh-CN" sz="1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in Computational Physics. 28 (5).1970-2001.</a:t>
            </a:r>
          </a:p>
        </p:txBody>
      </p:sp>
      <p:sp>
        <p:nvSpPr>
          <p:cNvPr id="4" name="矩形 3">
            <a:extLst>
              <a:ext uri="{FF2B5EF4-FFF2-40B4-BE49-F238E27FC236}">
                <a16:creationId xmlns:a16="http://schemas.microsoft.com/office/drawing/2014/main" id="{BD4F97BC-C2FC-9AE3-FA74-E8513E7FCD0E}"/>
              </a:ext>
            </a:extLst>
          </p:cNvPr>
          <p:cNvSpPr/>
          <p:nvPr/>
        </p:nvSpPr>
        <p:spPr>
          <a:xfrm>
            <a:off x="182554" y="847034"/>
            <a:ext cx="11915314" cy="4654608"/>
          </a:xfrm>
          <a:prstGeom prst="rect">
            <a:avLst/>
          </a:prstGeom>
        </p:spPr>
        <p:txBody>
          <a:bodyPr wrap="square">
            <a:spAutoFit/>
          </a:bodyPr>
          <a:lstStyle/>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如之前的分析，在数值求解</a:t>
            </a:r>
            <a:r>
              <a:rPr lang="en-US" altLang="zh-CN" sz="2000" dirty="0">
                <a:solidFill>
                  <a:srgbClr val="070707"/>
                </a:solidFill>
                <a:latin typeface="微软雅黑" panose="020B0503020204020204" pitchFamily="34" charset="-122"/>
                <a:ea typeface="微软雅黑" panose="020B0503020204020204" pitchFamily="34" charset="-122"/>
              </a:rPr>
              <a:t>PDE</a:t>
            </a:r>
            <a:r>
              <a:rPr lang="zh-CN" altLang="en-US" sz="2000" dirty="0">
                <a:solidFill>
                  <a:srgbClr val="070707"/>
                </a:solidFill>
                <a:latin typeface="微软雅黑" panose="020B0503020204020204" pitchFamily="34" charset="-122"/>
                <a:ea typeface="微软雅黑" panose="020B0503020204020204" pitchFamily="34" charset="-122"/>
              </a:rPr>
              <a:t>时，一般最后的求解过程会转化为对一个高阶线性方程组的求解，</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求解方法往往采取迭代法如</a:t>
            </a:r>
            <a:r>
              <a:rPr lang="en-US" altLang="zh-CN" sz="2000" dirty="0">
                <a:solidFill>
                  <a:srgbClr val="070707"/>
                </a:solidFill>
                <a:latin typeface="微软雅黑" panose="020B0503020204020204" pitchFamily="34" charset="-122"/>
                <a:ea typeface="微软雅黑" panose="020B0503020204020204" pitchFamily="34" charset="-122"/>
              </a:rPr>
              <a:t>Jacobi</a:t>
            </a:r>
            <a:r>
              <a:rPr lang="zh-CN" altLang="en-US" sz="2000" dirty="0">
                <a:solidFill>
                  <a:srgbClr val="070707"/>
                </a:solidFill>
                <a:latin typeface="微软雅黑" panose="020B0503020204020204" pitchFamily="34" charset="-122"/>
                <a:ea typeface="微软雅黑" panose="020B0503020204020204" pitchFamily="34" charset="-122"/>
              </a:rPr>
              <a:t>，</a:t>
            </a:r>
            <a:r>
              <a:rPr lang="en-US" altLang="zh-CN" sz="2000" dirty="0">
                <a:solidFill>
                  <a:srgbClr val="070707"/>
                </a:solidFill>
                <a:latin typeface="微软雅黑" panose="020B0503020204020204" pitchFamily="34" charset="-122"/>
                <a:ea typeface="微软雅黑" panose="020B0503020204020204" pitchFamily="34" charset="-122"/>
              </a:rPr>
              <a:t>Gauss-Seidel</a:t>
            </a:r>
            <a:r>
              <a:rPr lang="zh-CN" altLang="en-US" sz="2000" dirty="0">
                <a:solidFill>
                  <a:srgbClr val="070707"/>
                </a:solidFill>
                <a:latin typeface="微软雅黑" panose="020B0503020204020204" pitchFamily="34" charset="-122"/>
                <a:ea typeface="微软雅黑" panose="020B0503020204020204" pitchFamily="34" charset="-122"/>
              </a:rPr>
              <a:t>等，这类方法的特点是对解的逼近往往从高维开始，再慢慢逼近其低维结构，</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而神经网络却恰恰相反，其一般先学习函数的低维特征，再学习其高维结构</a:t>
            </a:r>
            <a:r>
              <a:rPr lang="en-US" altLang="zh-CN" sz="2000" dirty="0">
                <a:solidFill>
                  <a:srgbClr val="070707"/>
                </a:solidFill>
                <a:latin typeface="微软雅黑" panose="020B0503020204020204" pitchFamily="34" charset="-122"/>
                <a:ea typeface="微软雅黑" panose="020B0503020204020204" pitchFamily="34" charset="-122"/>
              </a:rPr>
              <a:t>[1]</a:t>
            </a:r>
            <a:r>
              <a:rPr lang="zh-CN" altLang="en-US" sz="2000" dirty="0">
                <a:solidFill>
                  <a:srgbClr val="070707"/>
                </a:solidFill>
                <a:latin typeface="微软雅黑" panose="020B0503020204020204" pitchFamily="34" charset="-122"/>
                <a:ea typeface="微软雅黑" panose="020B0503020204020204" pitchFamily="34" charset="-122"/>
              </a:rPr>
              <a:t>。</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70707"/>
                </a:solidFill>
                <a:latin typeface="微软雅黑" panose="020B0503020204020204" pitchFamily="34" charset="-122"/>
                <a:ea typeface="微软雅黑" panose="020B0503020204020204" pitchFamily="34" charset="-122"/>
              </a:rPr>
              <a:t>因此很多时候对高频部分的学习需要特别的设计。我们介绍一种学习多尺度信息的网络结构</a:t>
            </a:r>
            <a:r>
              <a:rPr lang="en-US" altLang="zh-CN" sz="2000" dirty="0">
                <a:solidFill>
                  <a:srgbClr val="070707"/>
                </a:solidFill>
                <a:latin typeface="微软雅黑" panose="020B0503020204020204" pitchFamily="34" charset="-122"/>
                <a:ea typeface="微软雅黑" panose="020B0503020204020204" pitchFamily="34" charset="-122"/>
              </a:rPr>
              <a:t>(</a:t>
            </a:r>
            <a:r>
              <a:rPr lang="en-US" altLang="zh-CN" sz="2000" dirty="0" err="1">
                <a:solidFill>
                  <a:srgbClr val="070707"/>
                </a:solidFill>
                <a:latin typeface="微软雅黑" panose="020B0503020204020204" pitchFamily="34" charset="-122"/>
                <a:ea typeface="微软雅黑" panose="020B0503020204020204" pitchFamily="34" charset="-122"/>
              </a:rPr>
              <a:t>MscaleDNN</a:t>
            </a:r>
            <a:r>
              <a:rPr lang="en-US" altLang="zh-CN" sz="2000" dirty="0">
                <a:solidFill>
                  <a:srgbClr val="070707"/>
                </a:solidFill>
                <a:latin typeface="微软雅黑" panose="020B0503020204020204" pitchFamily="34" charset="-122"/>
                <a:ea typeface="微软雅黑" panose="020B0503020204020204" pitchFamily="34" charset="-122"/>
              </a:rPr>
              <a:t>)[2]</a:t>
            </a:r>
            <a:r>
              <a:rPr lang="zh-CN" altLang="en-US" sz="2000" dirty="0">
                <a:solidFill>
                  <a:srgbClr val="070707"/>
                </a:solidFill>
                <a:latin typeface="微软雅黑" panose="020B0503020204020204" pitchFamily="34" charset="-122"/>
                <a:ea typeface="微软雅黑" panose="020B0503020204020204" pitchFamily="34" charset="-122"/>
              </a:rPr>
              <a:t>。</a:t>
            </a:r>
            <a:endParaRPr lang="en-US" altLang="zh-CN" sz="2000" dirty="0">
              <a:solidFill>
                <a:srgbClr val="070707"/>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7070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7230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2F1185F-8556-4E73-8A5C-81359EABA13C}"/>
              </a:ext>
            </a:extLst>
          </p:cNvPr>
          <p:cNvSpPr>
            <a:spLocks noGrp="1"/>
          </p:cNvSpPr>
          <p:nvPr>
            <p:ph idx="1"/>
          </p:nvPr>
        </p:nvSpPr>
        <p:spPr>
          <a:xfrm>
            <a:off x="0" y="2793021"/>
            <a:ext cx="12192000" cy="1101646"/>
          </a:xfrm>
        </p:spPr>
        <p:txBody>
          <a:bodyPr>
            <a:noAutofit/>
          </a:bodyPr>
          <a:lstStyle/>
          <a:p>
            <a:pPr marL="0" indent="0" algn="ctr">
              <a:buNone/>
            </a:pPr>
            <a:r>
              <a:rPr lang="en-US" altLang="zh-CN" sz="4000" dirty="0" err="1"/>
              <a:t>MscaleDNN</a:t>
            </a:r>
            <a:endParaRPr lang="zh-CN" altLang="en-US" sz="4000" dirty="0"/>
          </a:p>
        </p:txBody>
      </p:sp>
      <p:sp>
        <p:nvSpPr>
          <p:cNvPr id="5" name="标题 4">
            <a:extLst>
              <a:ext uri="{FF2B5EF4-FFF2-40B4-BE49-F238E27FC236}">
                <a16:creationId xmlns:a16="http://schemas.microsoft.com/office/drawing/2014/main" id="{46B8EDB3-5F0A-7118-D511-C0676C5A00DE}"/>
              </a:ext>
            </a:extLst>
          </p:cNvPr>
          <p:cNvSpPr>
            <a:spLocks noGrp="1"/>
          </p:cNvSpPr>
          <p:nvPr>
            <p:ph type="title"/>
          </p:nvPr>
        </p:nvSpPr>
        <p:spPr/>
        <p:txBody>
          <a:bodyPr/>
          <a:lstStyle/>
          <a:p>
            <a:endParaRPr lang="zh-CN" altLang="en-US" dirty="0"/>
          </a:p>
        </p:txBody>
      </p:sp>
      <p:sp>
        <p:nvSpPr>
          <p:cNvPr id="2" name="文本框 1">
            <a:extLst>
              <a:ext uri="{FF2B5EF4-FFF2-40B4-BE49-F238E27FC236}">
                <a16:creationId xmlns:a16="http://schemas.microsoft.com/office/drawing/2014/main" id="{7767735E-E15B-D5E9-5BEF-A4338EA115AE}"/>
              </a:ext>
            </a:extLst>
          </p:cNvPr>
          <p:cNvSpPr txBox="1"/>
          <p:nvPr/>
        </p:nvSpPr>
        <p:spPr>
          <a:xfrm>
            <a:off x="0" y="6387584"/>
            <a:ext cx="6096000" cy="369332"/>
          </a:xfrm>
          <a:prstGeom prst="rect">
            <a:avLst/>
          </a:prstGeom>
          <a:noFill/>
        </p:spPr>
        <p:txBody>
          <a:bodyPr wrap="square">
            <a:spAutoFit/>
          </a:bodyPr>
          <a:lstStyle/>
          <a:p>
            <a:r>
              <a:rPr lang="en-US" altLang="zh-CN" sz="1800" dirty="0">
                <a:solidFill>
                  <a:schemeClr val="bg1"/>
                </a:solidFill>
                <a:latin typeface="Book Antiqua"/>
                <a:ea typeface="黑体"/>
              </a:rPr>
              <a:t>Liu, Cai, </a:t>
            </a:r>
            <a:r>
              <a:rPr lang="zh-CN" altLang="en-US" sz="1800" b="1" dirty="0">
                <a:solidFill>
                  <a:schemeClr val="bg1"/>
                </a:solidFill>
                <a:latin typeface="Book Antiqua"/>
                <a:ea typeface="黑体"/>
              </a:rPr>
              <a:t>Xu*</a:t>
            </a:r>
            <a:r>
              <a:rPr lang="zh-CN" altLang="en-US" dirty="0">
                <a:solidFill>
                  <a:schemeClr val="bg1"/>
                </a:solidFill>
                <a:latin typeface="Book Antiqua"/>
                <a:ea typeface="黑体"/>
              </a:rPr>
              <a:t>, </a:t>
            </a:r>
            <a:r>
              <a:rPr lang="en-US" altLang="zh-CN" dirty="0" err="1">
                <a:solidFill>
                  <a:schemeClr val="bg1"/>
                </a:solidFill>
                <a:latin typeface="Book Antiqua"/>
                <a:ea typeface="黑体"/>
              </a:rPr>
              <a:t>MscaleDNN</a:t>
            </a:r>
            <a:r>
              <a:rPr lang="en-US" altLang="zh-CN" dirty="0">
                <a:solidFill>
                  <a:schemeClr val="bg1"/>
                </a:solidFill>
                <a:latin typeface="Book Antiqua"/>
                <a:ea typeface="黑体"/>
              </a:rPr>
              <a:t>, 2007.11207,</a:t>
            </a:r>
            <a:r>
              <a:rPr lang="zh-CN" altLang="en-US" dirty="0">
                <a:solidFill>
                  <a:schemeClr val="bg1"/>
                </a:solidFill>
                <a:latin typeface="Book Antiqua"/>
                <a:ea typeface="黑体"/>
              </a:rPr>
              <a:t> CiCP</a:t>
            </a:r>
          </a:p>
        </p:txBody>
      </p:sp>
    </p:spTree>
    <p:extLst>
      <p:ext uri="{BB962C8B-B14F-4D97-AF65-F5344CB8AC3E}">
        <p14:creationId xmlns:p14="http://schemas.microsoft.com/office/powerpoint/2010/main" val="2347382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F3ABD-88A8-4422-8451-50ADBE534A1F}"/>
              </a:ext>
            </a:extLst>
          </p:cNvPr>
          <p:cNvSpPr>
            <a:spLocks noGrp="1"/>
          </p:cNvSpPr>
          <p:nvPr>
            <p:ph type="title"/>
          </p:nvPr>
        </p:nvSpPr>
        <p:spPr/>
        <p:txBody>
          <a:bodyPr/>
          <a:lstStyle/>
          <a:p>
            <a:r>
              <a:rPr lang="en-US" altLang="zh-CN" u="sng" dirty="0"/>
              <a:t>Radial scaling in k-space</a:t>
            </a:r>
            <a:endParaRPr lang="zh-CN" altLang="en-US" u="sng" dirty="0"/>
          </a:p>
        </p:txBody>
      </p:sp>
      <p:sp>
        <p:nvSpPr>
          <p:cNvPr id="3" name="任意形状 2">
            <a:extLst>
              <a:ext uri="{FF2B5EF4-FFF2-40B4-BE49-F238E27FC236}">
                <a16:creationId xmlns:a16="http://schemas.microsoft.com/office/drawing/2014/main" id="{C2318B50-5CD6-EA4F-B9A4-E9CE93AC891F}"/>
              </a:ext>
            </a:extLst>
          </p:cNvPr>
          <p:cNvSpPr/>
          <p:nvPr/>
        </p:nvSpPr>
        <p:spPr>
          <a:xfrm>
            <a:off x="1713462" y="2768079"/>
            <a:ext cx="1328057" cy="1154550"/>
          </a:xfrm>
          <a:custGeom>
            <a:avLst/>
            <a:gdLst>
              <a:gd name="connsiteX0" fmla="*/ 0 w 1328057"/>
              <a:gd name="connsiteY0" fmla="*/ 904070 h 1154550"/>
              <a:gd name="connsiteX1" fmla="*/ 293914 w 1328057"/>
              <a:gd name="connsiteY1" fmla="*/ 152956 h 1154550"/>
              <a:gd name="connsiteX2" fmla="*/ 381000 w 1328057"/>
              <a:gd name="connsiteY2" fmla="*/ 1012927 h 1154550"/>
              <a:gd name="connsiteX3" fmla="*/ 587828 w 1328057"/>
              <a:gd name="connsiteY3" fmla="*/ 229156 h 1154550"/>
              <a:gd name="connsiteX4" fmla="*/ 859971 w 1328057"/>
              <a:gd name="connsiteY4" fmla="*/ 991156 h 1154550"/>
              <a:gd name="connsiteX5" fmla="*/ 936171 w 1328057"/>
              <a:gd name="connsiteY5" fmla="*/ 556 h 1154550"/>
              <a:gd name="connsiteX6" fmla="*/ 1240971 w 1328057"/>
              <a:gd name="connsiteY6" fmla="*/ 1154441 h 1154550"/>
              <a:gd name="connsiteX7" fmla="*/ 1328057 w 1328057"/>
              <a:gd name="connsiteY7" fmla="*/ 54984 h 11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8057" h="1154550">
                <a:moveTo>
                  <a:pt x="0" y="904070"/>
                </a:moveTo>
                <a:cubicBezTo>
                  <a:pt x="115207" y="519441"/>
                  <a:pt x="230414" y="134813"/>
                  <a:pt x="293914" y="152956"/>
                </a:cubicBezTo>
                <a:cubicBezTo>
                  <a:pt x="357414" y="171099"/>
                  <a:pt x="332014" y="1000227"/>
                  <a:pt x="381000" y="1012927"/>
                </a:cubicBezTo>
                <a:cubicBezTo>
                  <a:pt x="429986" y="1025627"/>
                  <a:pt x="508000" y="232784"/>
                  <a:pt x="587828" y="229156"/>
                </a:cubicBezTo>
                <a:cubicBezTo>
                  <a:pt x="667657" y="225527"/>
                  <a:pt x="801914" y="1029256"/>
                  <a:pt x="859971" y="991156"/>
                </a:cubicBezTo>
                <a:cubicBezTo>
                  <a:pt x="918028" y="953056"/>
                  <a:pt x="872671" y="-26658"/>
                  <a:pt x="936171" y="556"/>
                </a:cubicBezTo>
                <a:cubicBezTo>
                  <a:pt x="999671" y="27770"/>
                  <a:pt x="1175657" y="1145370"/>
                  <a:pt x="1240971" y="1154441"/>
                </a:cubicBezTo>
                <a:cubicBezTo>
                  <a:pt x="1306285" y="1163512"/>
                  <a:pt x="1317171" y="609248"/>
                  <a:pt x="1328057" y="549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6D2DDE95-B48E-444F-8CBE-A6831D6162F5}"/>
              </a:ext>
            </a:extLst>
          </p:cNvPr>
          <p:cNvSpPr/>
          <p:nvPr/>
        </p:nvSpPr>
        <p:spPr>
          <a:xfrm>
            <a:off x="4262685" y="2768079"/>
            <a:ext cx="6052457" cy="1154550"/>
          </a:xfrm>
          <a:custGeom>
            <a:avLst/>
            <a:gdLst>
              <a:gd name="connsiteX0" fmla="*/ 0 w 1328057"/>
              <a:gd name="connsiteY0" fmla="*/ 904070 h 1154550"/>
              <a:gd name="connsiteX1" fmla="*/ 293914 w 1328057"/>
              <a:gd name="connsiteY1" fmla="*/ 152956 h 1154550"/>
              <a:gd name="connsiteX2" fmla="*/ 381000 w 1328057"/>
              <a:gd name="connsiteY2" fmla="*/ 1012927 h 1154550"/>
              <a:gd name="connsiteX3" fmla="*/ 587828 w 1328057"/>
              <a:gd name="connsiteY3" fmla="*/ 229156 h 1154550"/>
              <a:gd name="connsiteX4" fmla="*/ 859971 w 1328057"/>
              <a:gd name="connsiteY4" fmla="*/ 991156 h 1154550"/>
              <a:gd name="connsiteX5" fmla="*/ 936171 w 1328057"/>
              <a:gd name="connsiteY5" fmla="*/ 556 h 1154550"/>
              <a:gd name="connsiteX6" fmla="*/ 1240971 w 1328057"/>
              <a:gd name="connsiteY6" fmla="*/ 1154441 h 1154550"/>
              <a:gd name="connsiteX7" fmla="*/ 1328057 w 1328057"/>
              <a:gd name="connsiteY7" fmla="*/ 54984 h 11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8057" h="1154550">
                <a:moveTo>
                  <a:pt x="0" y="904070"/>
                </a:moveTo>
                <a:cubicBezTo>
                  <a:pt x="115207" y="519441"/>
                  <a:pt x="230414" y="134813"/>
                  <a:pt x="293914" y="152956"/>
                </a:cubicBezTo>
                <a:cubicBezTo>
                  <a:pt x="357414" y="171099"/>
                  <a:pt x="332014" y="1000227"/>
                  <a:pt x="381000" y="1012927"/>
                </a:cubicBezTo>
                <a:cubicBezTo>
                  <a:pt x="429986" y="1025627"/>
                  <a:pt x="508000" y="232784"/>
                  <a:pt x="587828" y="229156"/>
                </a:cubicBezTo>
                <a:cubicBezTo>
                  <a:pt x="667657" y="225527"/>
                  <a:pt x="801914" y="1029256"/>
                  <a:pt x="859971" y="991156"/>
                </a:cubicBezTo>
                <a:cubicBezTo>
                  <a:pt x="918028" y="953056"/>
                  <a:pt x="872671" y="-26658"/>
                  <a:pt x="936171" y="556"/>
                </a:cubicBezTo>
                <a:cubicBezTo>
                  <a:pt x="999671" y="27770"/>
                  <a:pt x="1175657" y="1145370"/>
                  <a:pt x="1240971" y="1154441"/>
                </a:cubicBezTo>
                <a:cubicBezTo>
                  <a:pt x="1306285" y="1163512"/>
                  <a:pt x="1317171" y="609248"/>
                  <a:pt x="1328057" y="549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3F0E3D8-8E25-0F64-92D8-C6DB3E7B882C}"/>
              </a:ext>
            </a:extLst>
          </p:cNvPr>
          <p:cNvSpPr txBox="1"/>
          <p:nvPr/>
        </p:nvSpPr>
        <p:spPr>
          <a:xfrm>
            <a:off x="0" y="6387584"/>
            <a:ext cx="6096000" cy="369332"/>
          </a:xfrm>
          <a:prstGeom prst="rect">
            <a:avLst/>
          </a:prstGeom>
          <a:noFill/>
        </p:spPr>
        <p:txBody>
          <a:bodyPr wrap="square">
            <a:spAutoFit/>
          </a:bodyPr>
          <a:lstStyle/>
          <a:p>
            <a:r>
              <a:rPr lang="en-US" altLang="zh-CN" sz="1800" dirty="0">
                <a:solidFill>
                  <a:schemeClr val="bg1"/>
                </a:solidFill>
                <a:latin typeface="Book Antiqua"/>
                <a:ea typeface="黑体"/>
              </a:rPr>
              <a:t>Liu, Cai, </a:t>
            </a:r>
            <a:r>
              <a:rPr lang="zh-CN" altLang="en-US" sz="1800" b="1" dirty="0">
                <a:solidFill>
                  <a:schemeClr val="bg1"/>
                </a:solidFill>
                <a:latin typeface="Book Antiqua"/>
                <a:ea typeface="黑体"/>
              </a:rPr>
              <a:t>Xu*</a:t>
            </a:r>
            <a:r>
              <a:rPr lang="zh-CN" altLang="en-US" dirty="0">
                <a:solidFill>
                  <a:schemeClr val="bg1"/>
                </a:solidFill>
                <a:latin typeface="Book Antiqua"/>
                <a:ea typeface="黑体"/>
              </a:rPr>
              <a:t>, </a:t>
            </a:r>
            <a:r>
              <a:rPr lang="en-US" altLang="zh-CN" dirty="0" err="1">
                <a:solidFill>
                  <a:schemeClr val="bg1"/>
                </a:solidFill>
                <a:latin typeface="Book Antiqua"/>
                <a:ea typeface="黑体"/>
              </a:rPr>
              <a:t>MscaleDNN</a:t>
            </a:r>
            <a:r>
              <a:rPr lang="en-US" altLang="zh-CN" dirty="0">
                <a:solidFill>
                  <a:schemeClr val="bg1"/>
                </a:solidFill>
                <a:latin typeface="Book Antiqua"/>
                <a:ea typeface="黑体"/>
              </a:rPr>
              <a:t>, 2007.11207,</a:t>
            </a:r>
            <a:r>
              <a:rPr lang="zh-CN" altLang="en-US" dirty="0">
                <a:solidFill>
                  <a:schemeClr val="bg1"/>
                </a:solidFill>
                <a:latin typeface="Book Antiqua"/>
                <a:ea typeface="黑体"/>
              </a:rPr>
              <a:t> CiCP</a:t>
            </a:r>
          </a:p>
        </p:txBody>
      </p:sp>
    </p:spTree>
    <p:extLst>
      <p:ext uri="{BB962C8B-B14F-4D97-AF65-F5344CB8AC3E}">
        <p14:creationId xmlns:p14="http://schemas.microsoft.com/office/powerpoint/2010/main" val="753008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3DD05-455B-4479-A21F-4E154787FAE6}"/>
              </a:ext>
            </a:extLst>
          </p:cNvPr>
          <p:cNvSpPr>
            <a:spLocks noGrp="1"/>
          </p:cNvSpPr>
          <p:nvPr>
            <p:ph type="title"/>
          </p:nvPr>
        </p:nvSpPr>
        <p:spPr/>
        <p:txBody>
          <a:bodyPr/>
          <a:lstStyle/>
          <a:p>
            <a:r>
              <a:rPr lang="en-US" altLang="zh-CN" dirty="0" err="1"/>
              <a:t>MscaleDNN</a:t>
            </a:r>
            <a:r>
              <a:rPr lang="en-US" altLang="zh-CN" dirty="0"/>
              <a:t> structures</a:t>
            </a:r>
            <a:endParaRPr lang="zh-CN" altLang="en-US" dirty="0"/>
          </a:p>
        </p:txBody>
      </p:sp>
      <p:pic>
        <p:nvPicPr>
          <p:cNvPr id="23" name="Picture 14">
            <a:extLst>
              <a:ext uri="{FF2B5EF4-FFF2-40B4-BE49-F238E27FC236}">
                <a16:creationId xmlns:a16="http://schemas.microsoft.com/office/drawing/2014/main" id="{EC56D02E-89BB-4600-9A19-B0439A2FE105}"/>
              </a:ext>
            </a:extLst>
          </p:cNvPr>
          <p:cNvPicPr>
            <a:picLocks noChangeAspect="1"/>
          </p:cNvPicPr>
          <p:nvPr/>
        </p:nvPicPr>
        <p:blipFill>
          <a:blip r:embed="rId2"/>
          <a:stretch>
            <a:fillRect/>
          </a:stretch>
        </p:blipFill>
        <p:spPr>
          <a:xfrm>
            <a:off x="5675967" y="909959"/>
            <a:ext cx="3044700" cy="963200"/>
          </a:xfrm>
          <a:prstGeom prst="rect">
            <a:avLst/>
          </a:prstGeom>
        </p:spPr>
      </p:pic>
      <p:sp>
        <p:nvSpPr>
          <p:cNvPr id="24" name="TextBox 15">
            <a:extLst>
              <a:ext uri="{FF2B5EF4-FFF2-40B4-BE49-F238E27FC236}">
                <a16:creationId xmlns:a16="http://schemas.microsoft.com/office/drawing/2014/main" id="{938A08CE-303F-48FD-8609-BFE1F1E1A3E6}"/>
              </a:ext>
            </a:extLst>
          </p:cNvPr>
          <p:cNvSpPr txBox="1"/>
          <p:nvPr/>
        </p:nvSpPr>
        <p:spPr>
          <a:xfrm>
            <a:off x="3331393" y="1126726"/>
            <a:ext cx="243528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00"/>
                </a:solidFill>
                <a:latin typeface="Times New Roman" panose="02020603050405020304" pitchFamily="18" charset="0"/>
              </a:rPr>
              <a:t>Giving a </a:t>
            </a:r>
            <a:r>
              <a:rPr lang="en-US" sz="2000" dirty="0" err="1">
                <a:solidFill>
                  <a:srgbClr val="000000"/>
                </a:solidFill>
                <a:latin typeface="Times New Roman" panose="02020603050405020304" pitchFamily="18" charset="0"/>
              </a:rPr>
              <a:t>MscaleDNN</a:t>
            </a:r>
            <a:endParaRPr lang="en-US" sz="2000" dirty="0">
              <a:solidFill>
                <a:srgbClr val="000000"/>
              </a:solidFill>
              <a:latin typeface="Times New Roman" panose="02020603050405020304" pitchFamily="18" charset="0"/>
            </a:endParaRPr>
          </a:p>
        </p:txBody>
      </p:sp>
      <p:pic>
        <p:nvPicPr>
          <p:cNvPr id="3" name="图片 2">
            <a:extLst>
              <a:ext uri="{FF2B5EF4-FFF2-40B4-BE49-F238E27FC236}">
                <a16:creationId xmlns:a16="http://schemas.microsoft.com/office/drawing/2014/main" id="{688E880A-64D7-41AD-B7BB-B0E067DB8CEF}"/>
              </a:ext>
            </a:extLst>
          </p:cNvPr>
          <p:cNvPicPr>
            <a:picLocks noChangeAspect="1"/>
          </p:cNvPicPr>
          <p:nvPr/>
        </p:nvPicPr>
        <p:blipFill>
          <a:blip r:embed="rId3"/>
          <a:stretch>
            <a:fillRect/>
          </a:stretch>
        </p:blipFill>
        <p:spPr>
          <a:xfrm>
            <a:off x="6876854" y="2773411"/>
            <a:ext cx="4243612" cy="3423906"/>
          </a:xfrm>
          <a:prstGeom prst="rect">
            <a:avLst/>
          </a:prstGeom>
        </p:spPr>
      </p:pic>
      <p:pic>
        <p:nvPicPr>
          <p:cNvPr id="5" name="图片 4">
            <a:extLst>
              <a:ext uri="{FF2B5EF4-FFF2-40B4-BE49-F238E27FC236}">
                <a16:creationId xmlns:a16="http://schemas.microsoft.com/office/drawing/2014/main" id="{21564BAA-62B0-4ACC-B215-5C17AD1B09A5}"/>
              </a:ext>
            </a:extLst>
          </p:cNvPr>
          <p:cNvPicPr>
            <a:picLocks noChangeAspect="1"/>
          </p:cNvPicPr>
          <p:nvPr/>
        </p:nvPicPr>
        <p:blipFill>
          <a:blip r:embed="rId4"/>
          <a:stretch>
            <a:fillRect/>
          </a:stretch>
        </p:blipFill>
        <p:spPr>
          <a:xfrm>
            <a:off x="804729" y="2645929"/>
            <a:ext cx="4243612" cy="3621899"/>
          </a:xfrm>
          <a:prstGeom prst="rect">
            <a:avLst/>
          </a:prstGeom>
        </p:spPr>
      </p:pic>
      <p:sp>
        <p:nvSpPr>
          <p:cNvPr id="4" name="文本框 3">
            <a:extLst>
              <a:ext uri="{FF2B5EF4-FFF2-40B4-BE49-F238E27FC236}">
                <a16:creationId xmlns:a16="http://schemas.microsoft.com/office/drawing/2014/main" id="{474B1956-C89B-B586-F6F0-B06418FE124E}"/>
              </a:ext>
            </a:extLst>
          </p:cNvPr>
          <p:cNvSpPr txBox="1"/>
          <p:nvPr/>
        </p:nvSpPr>
        <p:spPr>
          <a:xfrm>
            <a:off x="0" y="6387584"/>
            <a:ext cx="6096000" cy="369332"/>
          </a:xfrm>
          <a:prstGeom prst="rect">
            <a:avLst/>
          </a:prstGeom>
          <a:noFill/>
        </p:spPr>
        <p:txBody>
          <a:bodyPr wrap="square">
            <a:spAutoFit/>
          </a:bodyPr>
          <a:lstStyle/>
          <a:p>
            <a:r>
              <a:rPr lang="en-US" altLang="zh-CN" sz="1800" dirty="0">
                <a:solidFill>
                  <a:schemeClr val="bg1"/>
                </a:solidFill>
                <a:latin typeface="Book Antiqua"/>
                <a:ea typeface="黑体"/>
              </a:rPr>
              <a:t>Liu, Cai, </a:t>
            </a:r>
            <a:r>
              <a:rPr lang="zh-CN" altLang="en-US" sz="1800" b="1" dirty="0">
                <a:solidFill>
                  <a:schemeClr val="bg1"/>
                </a:solidFill>
                <a:latin typeface="Book Antiqua"/>
                <a:ea typeface="黑体"/>
              </a:rPr>
              <a:t>Xu*</a:t>
            </a:r>
            <a:r>
              <a:rPr lang="zh-CN" altLang="en-US" dirty="0">
                <a:solidFill>
                  <a:schemeClr val="bg1"/>
                </a:solidFill>
                <a:latin typeface="Book Antiqua"/>
                <a:ea typeface="黑体"/>
              </a:rPr>
              <a:t>, </a:t>
            </a:r>
            <a:r>
              <a:rPr lang="en-US" altLang="zh-CN" dirty="0" err="1">
                <a:solidFill>
                  <a:schemeClr val="bg1"/>
                </a:solidFill>
                <a:latin typeface="Book Antiqua"/>
                <a:ea typeface="黑体"/>
              </a:rPr>
              <a:t>MscaleDNN</a:t>
            </a:r>
            <a:r>
              <a:rPr lang="en-US" altLang="zh-CN" dirty="0">
                <a:solidFill>
                  <a:schemeClr val="bg1"/>
                </a:solidFill>
                <a:latin typeface="Book Antiqua"/>
                <a:ea typeface="黑体"/>
              </a:rPr>
              <a:t>, 2007.11207,</a:t>
            </a:r>
            <a:r>
              <a:rPr lang="zh-CN" altLang="en-US" dirty="0">
                <a:solidFill>
                  <a:schemeClr val="bg1"/>
                </a:solidFill>
                <a:latin typeface="Book Antiqua"/>
                <a:ea typeface="黑体"/>
              </a:rPr>
              <a:t> CiCP</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0761E48-FEFD-B24C-A5DB-15FA9D7922FE}"/>
                  </a:ext>
                </a:extLst>
              </p:cNvPr>
              <p:cNvSpPr txBox="1"/>
              <p:nvPr/>
            </p:nvSpPr>
            <p:spPr>
              <a:xfrm>
                <a:off x="1046577" y="1857954"/>
                <a:ext cx="11145423" cy="456856"/>
              </a:xfrm>
              <a:prstGeom prst="rect">
                <a:avLst/>
              </a:prstGeom>
              <a:noFill/>
            </p:spPr>
            <p:txBody>
              <a:bodyPr wrap="none" lIns="0" tIns="0" rIns="0" bIns="0" rtlCol="0">
                <a:spAutoFit/>
              </a:bodyPr>
              <a:lstStyle/>
              <a:p>
                <a14:m>
                  <m:oMath xmlns:m="http://schemas.openxmlformats.org/officeDocument/2006/math">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10</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𝜎</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𝑥</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e>
                    </m:nary>
                  </m:oMath>
                </a14:m>
                <a:r>
                  <a:rPr lang="en-US" altLang="zh-CN" sz="2800" dirty="0"/>
                  <a:t>+ </a:t>
                </a:r>
                <a14:m>
                  <m:oMath xmlns:m="http://schemas.openxmlformats.org/officeDocument/2006/math">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r>
                          <a:rPr lang="en-US" altLang="zh-CN" sz="2800" i="1">
                            <a:latin typeface="Cambria Math" panose="02040503050406030204" pitchFamily="18" charset="0"/>
                          </a:rPr>
                          <m:t>0</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𝜎</m:t>
                        </m:r>
                        <m:r>
                          <a:rPr lang="en-US" altLang="zh-CN" sz="2800" i="1">
                            <a:latin typeface="Cambria Math" panose="02040503050406030204" pitchFamily="18" charset="0"/>
                          </a:rPr>
                          <m:t>(2</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𝑥</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e>
                    </m:nary>
                  </m:oMath>
                </a14:m>
                <a:r>
                  <a:rPr lang="en-US" altLang="zh-CN" sz="2800" dirty="0"/>
                  <a:t>+ </a:t>
                </a:r>
                <a14:m>
                  <m:oMath xmlns:m="http://schemas.openxmlformats.org/officeDocument/2006/math">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b="0" i="1" smtClean="0">
                            <a:latin typeface="Cambria Math" panose="02040503050406030204" pitchFamily="18" charset="0"/>
                          </a:rPr>
                          <m:t>2</m:t>
                        </m:r>
                        <m:r>
                          <a:rPr lang="en-US" altLang="zh-CN" sz="2800" i="1">
                            <a:latin typeface="Cambria Math" panose="02040503050406030204" pitchFamily="18" charset="0"/>
                          </a:rPr>
                          <m:t>1</m:t>
                        </m:r>
                      </m:sub>
                      <m:sup>
                        <m:r>
                          <a:rPr lang="en-US" altLang="zh-CN" sz="2800" b="0" i="1" smtClean="0">
                            <a:latin typeface="Cambria Math" panose="02040503050406030204" pitchFamily="18" charset="0"/>
                          </a:rPr>
                          <m:t>3</m:t>
                        </m:r>
                        <m:r>
                          <a:rPr lang="en-US" altLang="zh-CN" sz="2800" i="1">
                            <a:latin typeface="Cambria Math" panose="02040503050406030204" pitchFamily="18" charset="0"/>
                          </a:rPr>
                          <m:t>0</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𝜎</m:t>
                        </m:r>
                        <m:r>
                          <a:rPr lang="en-US" altLang="zh-CN" sz="2800" i="1">
                            <a:latin typeface="Cambria Math" panose="02040503050406030204" pitchFamily="18" charset="0"/>
                          </a:rPr>
                          <m:t>(3</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𝑥</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𝑏</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e>
                    </m:nary>
                  </m:oMath>
                </a14:m>
                <a:endParaRPr lang="zh-CN" altLang="en-US" sz="2800" dirty="0"/>
              </a:p>
            </p:txBody>
          </p:sp>
        </mc:Choice>
        <mc:Fallback xmlns="">
          <p:sp>
            <p:nvSpPr>
              <p:cNvPr id="6" name="文本框 5">
                <a:extLst>
                  <a:ext uri="{FF2B5EF4-FFF2-40B4-BE49-F238E27FC236}">
                    <a16:creationId xmlns:a16="http://schemas.microsoft.com/office/drawing/2014/main" id="{30761E48-FEFD-B24C-A5DB-15FA9D7922FE}"/>
                  </a:ext>
                </a:extLst>
              </p:cNvPr>
              <p:cNvSpPr txBox="1">
                <a:spLocks noRot="1" noChangeAspect="1" noMove="1" noResize="1" noEditPoints="1" noAdjustHandles="1" noChangeArrowheads="1" noChangeShapeType="1" noTextEdit="1"/>
              </p:cNvSpPr>
              <p:nvPr/>
            </p:nvSpPr>
            <p:spPr>
              <a:xfrm>
                <a:off x="1046577" y="1857954"/>
                <a:ext cx="11145423" cy="456856"/>
              </a:xfrm>
              <a:prstGeom prst="rect">
                <a:avLst/>
              </a:prstGeom>
              <a:blipFill>
                <a:blip r:embed="rId5"/>
                <a:stretch>
                  <a:fillRect l="-55" t="-17333" b="-4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4870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3DD05-455B-4479-A21F-4E154787FAE6}"/>
              </a:ext>
            </a:extLst>
          </p:cNvPr>
          <p:cNvSpPr>
            <a:spLocks noGrp="1"/>
          </p:cNvSpPr>
          <p:nvPr>
            <p:ph type="title"/>
          </p:nvPr>
        </p:nvSpPr>
        <p:spPr/>
        <p:txBody>
          <a:bodyPr/>
          <a:lstStyle/>
          <a:p>
            <a:r>
              <a:rPr lang="en-US" altLang="zh-CN" dirty="0"/>
              <a:t>Two dim case: complex domain</a:t>
            </a:r>
            <a:endParaRPr lang="zh-CN" altLang="en-US" dirty="0"/>
          </a:p>
        </p:txBody>
      </p:sp>
      <p:pic>
        <p:nvPicPr>
          <p:cNvPr id="6" name="图片 5">
            <a:extLst>
              <a:ext uri="{FF2B5EF4-FFF2-40B4-BE49-F238E27FC236}">
                <a16:creationId xmlns:a16="http://schemas.microsoft.com/office/drawing/2014/main" id="{B877FA85-DE66-4D8E-86E0-266CD2D86A30}"/>
              </a:ext>
            </a:extLst>
          </p:cNvPr>
          <p:cNvPicPr>
            <a:picLocks noChangeAspect="1"/>
          </p:cNvPicPr>
          <p:nvPr/>
        </p:nvPicPr>
        <p:blipFill>
          <a:blip r:embed="rId2"/>
          <a:stretch>
            <a:fillRect/>
          </a:stretch>
        </p:blipFill>
        <p:spPr>
          <a:xfrm>
            <a:off x="818620" y="872753"/>
            <a:ext cx="2322513" cy="511024"/>
          </a:xfrm>
          <a:prstGeom prst="rect">
            <a:avLst/>
          </a:prstGeom>
        </p:spPr>
      </p:pic>
      <p:pic>
        <p:nvPicPr>
          <p:cNvPr id="8" name="图片 7">
            <a:extLst>
              <a:ext uri="{FF2B5EF4-FFF2-40B4-BE49-F238E27FC236}">
                <a16:creationId xmlns:a16="http://schemas.microsoft.com/office/drawing/2014/main" id="{B2B843A2-BB92-4046-B594-B495FBEC2632}"/>
              </a:ext>
            </a:extLst>
          </p:cNvPr>
          <p:cNvPicPr>
            <a:picLocks noChangeAspect="1"/>
          </p:cNvPicPr>
          <p:nvPr/>
        </p:nvPicPr>
        <p:blipFill>
          <a:blip r:embed="rId3"/>
          <a:stretch>
            <a:fillRect/>
          </a:stretch>
        </p:blipFill>
        <p:spPr>
          <a:xfrm>
            <a:off x="3371320" y="894383"/>
            <a:ext cx="1786467" cy="477356"/>
          </a:xfrm>
          <a:prstGeom prst="rect">
            <a:avLst/>
          </a:prstGeom>
        </p:spPr>
      </p:pic>
      <p:pic>
        <p:nvPicPr>
          <p:cNvPr id="5" name="图片 4">
            <a:extLst>
              <a:ext uri="{FF2B5EF4-FFF2-40B4-BE49-F238E27FC236}">
                <a16:creationId xmlns:a16="http://schemas.microsoft.com/office/drawing/2014/main" id="{222524CD-D38B-4C0B-B5AA-38B648D8F9ED}"/>
              </a:ext>
            </a:extLst>
          </p:cNvPr>
          <p:cNvPicPr>
            <a:picLocks noChangeAspect="1"/>
          </p:cNvPicPr>
          <p:nvPr/>
        </p:nvPicPr>
        <p:blipFill>
          <a:blip r:embed="rId4"/>
          <a:stretch>
            <a:fillRect/>
          </a:stretch>
        </p:blipFill>
        <p:spPr>
          <a:xfrm>
            <a:off x="738188" y="1494552"/>
            <a:ext cx="4756680" cy="611272"/>
          </a:xfrm>
          <a:prstGeom prst="rect">
            <a:avLst/>
          </a:prstGeom>
        </p:spPr>
      </p:pic>
      <p:pic>
        <p:nvPicPr>
          <p:cNvPr id="9" name="图片 8">
            <a:extLst>
              <a:ext uri="{FF2B5EF4-FFF2-40B4-BE49-F238E27FC236}">
                <a16:creationId xmlns:a16="http://schemas.microsoft.com/office/drawing/2014/main" id="{8029DACA-DE09-4880-92EE-829F8D7588A4}"/>
              </a:ext>
            </a:extLst>
          </p:cNvPr>
          <p:cNvPicPr>
            <a:picLocks noChangeAspect="1"/>
          </p:cNvPicPr>
          <p:nvPr/>
        </p:nvPicPr>
        <p:blipFill>
          <a:blip r:embed="rId5"/>
          <a:stretch>
            <a:fillRect/>
          </a:stretch>
        </p:blipFill>
        <p:spPr>
          <a:xfrm>
            <a:off x="7331973" y="867014"/>
            <a:ext cx="2904227" cy="462036"/>
          </a:xfrm>
          <a:prstGeom prst="rect">
            <a:avLst/>
          </a:prstGeom>
        </p:spPr>
      </p:pic>
      <p:pic>
        <p:nvPicPr>
          <p:cNvPr id="13" name="图片 12">
            <a:extLst>
              <a:ext uri="{FF2B5EF4-FFF2-40B4-BE49-F238E27FC236}">
                <a16:creationId xmlns:a16="http://schemas.microsoft.com/office/drawing/2014/main" id="{59AD44CA-1C45-4470-B6E5-5D608E371CB9}"/>
              </a:ext>
            </a:extLst>
          </p:cNvPr>
          <p:cNvPicPr>
            <a:picLocks noChangeAspect="1"/>
          </p:cNvPicPr>
          <p:nvPr/>
        </p:nvPicPr>
        <p:blipFill>
          <a:blip r:embed="rId6"/>
          <a:stretch>
            <a:fillRect/>
          </a:stretch>
        </p:blipFill>
        <p:spPr>
          <a:xfrm>
            <a:off x="0" y="2347199"/>
            <a:ext cx="12192000" cy="3638048"/>
          </a:xfrm>
          <a:prstGeom prst="rect">
            <a:avLst/>
          </a:prstGeom>
        </p:spPr>
      </p:pic>
      <p:sp>
        <p:nvSpPr>
          <p:cNvPr id="3" name="文本框 2">
            <a:extLst>
              <a:ext uri="{FF2B5EF4-FFF2-40B4-BE49-F238E27FC236}">
                <a16:creationId xmlns:a16="http://schemas.microsoft.com/office/drawing/2014/main" id="{60937853-CAAD-E22A-DBCC-EA8D1BD6D243}"/>
              </a:ext>
            </a:extLst>
          </p:cNvPr>
          <p:cNvSpPr txBox="1"/>
          <p:nvPr/>
        </p:nvSpPr>
        <p:spPr>
          <a:xfrm>
            <a:off x="0" y="6387584"/>
            <a:ext cx="6096000" cy="369332"/>
          </a:xfrm>
          <a:prstGeom prst="rect">
            <a:avLst/>
          </a:prstGeom>
          <a:noFill/>
        </p:spPr>
        <p:txBody>
          <a:bodyPr wrap="square">
            <a:spAutoFit/>
          </a:bodyPr>
          <a:lstStyle/>
          <a:p>
            <a:r>
              <a:rPr lang="en-US" altLang="zh-CN" sz="1800" dirty="0">
                <a:solidFill>
                  <a:schemeClr val="bg1"/>
                </a:solidFill>
                <a:latin typeface="Book Antiqua"/>
                <a:ea typeface="黑体"/>
              </a:rPr>
              <a:t>Liu, Cai, </a:t>
            </a:r>
            <a:r>
              <a:rPr lang="zh-CN" altLang="en-US" sz="1800" b="1" dirty="0">
                <a:solidFill>
                  <a:schemeClr val="bg1"/>
                </a:solidFill>
                <a:latin typeface="Book Antiqua"/>
                <a:ea typeface="黑体"/>
              </a:rPr>
              <a:t>Xu*</a:t>
            </a:r>
            <a:r>
              <a:rPr lang="zh-CN" altLang="en-US" dirty="0">
                <a:solidFill>
                  <a:schemeClr val="bg1"/>
                </a:solidFill>
                <a:latin typeface="Book Antiqua"/>
                <a:ea typeface="黑体"/>
              </a:rPr>
              <a:t>,</a:t>
            </a:r>
            <a:r>
              <a:rPr lang="en-US" altLang="zh-CN" dirty="0">
                <a:solidFill>
                  <a:schemeClr val="bg1"/>
                </a:solidFill>
              </a:rPr>
              <a:t> </a:t>
            </a:r>
            <a:r>
              <a:rPr lang="en-US" altLang="zh-CN" dirty="0" err="1">
                <a:solidFill>
                  <a:schemeClr val="bg1"/>
                </a:solidFill>
              </a:rPr>
              <a:t>MscaleDNN</a:t>
            </a:r>
            <a:r>
              <a:rPr lang="en-US" altLang="zh-CN" dirty="0">
                <a:solidFill>
                  <a:schemeClr val="bg1"/>
                </a:solidFill>
              </a:rPr>
              <a:t>,</a:t>
            </a:r>
            <a:r>
              <a:rPr lang="zh-CN" altLang="en-US" dirty="0">
                <a:solidFill>
                  <a:schemeClr val="bg1"/>
                </a:solidFill>
                <a:latin typeface="Book Antiqua"/>
                <a:ea typeface="黑体"/>
              </a:rPr>
              <a:t> </a:t>
            </a:r>
            <a:r>
              <a:rPr lang="en-US" altLang="zh-CN" dirty="0">
                <a:solidFill>
                  <a:schemeClr val="bg1"/>
                </a:solidFill>
                <a:latin typeface="Book Antiqua"/>
                <a:ea typeface="黑体"/>
              </a:rPr>
              <a:t>2007.11207,</a:t>
            </a:r>
            <a:r>
              <a:rPr lang="zh-CN" altLang="en-US" dirty="0">
                <a:solidFill>
                  <a:schemeClr val="bg1"/>
                </a:solidFill>
                <a:latin typeface="Book Antiqua"/>
                <a:ea typeface="黑体"/>
              </a:rPr>
              <a:t> CiCP</a:t>
            </a:r>
          </a:p>
        </p:txBody>
      </p:sp>
    </p:spTree>
    <p:extLst>
      <p:ext uri="{BB962C8B-B14F-4D97-AF65-F5344CB8AC3E}">
        <p14:creationId xmlns:p14="http://schemas.microsoft.com/office/powerpoint/2010/main" val="1554565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FE4083-88A8-CD41-AC89-0E0E4418DB06}"/>
              </a:ext>
            </a:extLst>
          </p:cNvPr>
          <p:cNvSpPr>
            <a:spLocks noGrp="1"/>
          </p:cNvSpPr>
          <p:nvPr>
            <p:ph type="title"/>
          </p:nvPr>
        </p:nvSpPr>
        <p:spPr/>
        <p:txBody>
          <a:bodyPr/>
          <a:lstStyle/>
          <a:p>
            <a:r>
              <a:rPr lang="en-US" altLang="zh-CN" dirty="0"/>
              <a:t>Sub-space decomposition</a:t>
            </a:r>
            <a:endParaRPr lang="zh-CN" altLang="en-US" dirty="0"/>
          </a:p>
        </p:txBody>
      </p:sp>
      <p:pic>
        <p:nvPicPr>
          <p:cNvPr id="5" name="图片 4">
            <a:extLst>
              <a:ext uri="{FF2B5EF4-FFF2-40B4-BE49-F238E27FC236}">
                <a16:creationId xmlns:a16="http://schemas.microsoft.com/office/drawing/2014/main" id="{AE4553DC-2148-6249-9F8E-464D49D3A471}"/>
              </a:ext>
            </a:extLst>
          </p:cNvPr>
          <p:cNvPicPr>
            <a:picLocks noChangeAspect="1"/>
          </p:cNvPicPr>
          <p:nvPr/>
        </p:nvPicPr>
        <p:blipFill>
          <a:blip r:embed="rId2"/>
          <a:stretch>
            <a:fillRect/>
          </a:stretch>
        </p:blipFill>
        <p:spPr>
          <a:xfrm>
            <a:off x="520860" y="761979"/>
            <a:ext cx="10046825" cy="5581569"/>
          </a:xfrm>
          <a:prstGeom prst="rect">
            <a:avLst/>
          </a:prstGeom>
        </p:spPr>
      </p:pic>
      <p:sp>
        <p:nvSpPr>
          <p:cNvPr id="6" name="文本框 5">
            <a:extLst>
              <a:ext uri="{FF2B5EF4-FFF2-40B4-BE49-F238E27FC236}">
                <a16:creationId xmlns:a16="http://schemas.microsoft.com/office/drawing/2014/main" id="{C04CEE44-2AC6-4E4A-9EEC-EDE97FF843FB}"/>
              </a:ext>
            </a:extLst>
          </p:cNvPr>
          <p:cNvSpPr txBox="1"/>
          <p:nvPr/>
        </p:nvSpPr>
        <p:spPr>
          <a:xfrm>
            <a:off x="-1" y="6398265"/>
            <a:ext cx="10611758" cy="369332"/>
          </a:xfrm>
          <a:prstGeom prst="rect">
            <a:avLst/>
          </a:prstGeom>
          <a:noFill/>
        </p:spPr>
        <p:txBody>
          <a:bodyPr wrap="square">
            <a:spAutoFit/>
          </a:bodyPr>
          <a:lstStyle/>
          <a:p>
            <a:r>
              <a:rPr lang="en-US" altLang="zh-CN" dirty="0">
                <a:solidFill>
                  <a:schemeClr val="bg1"/>
                </a:solidFill>
              </a:rPr>
              <a:t>Xi-An Li, </a:t>
            </a:r>
            <a:r>
              <a:rPr lang="en-US" altLang="zh-CN" b="1" dirty="0" err="1">
                <a:solidFill>
                  <a:schemeClr val="bg1"/>
                </a:solidFill>
              </a:rPr>
              <a:t>Zhi</a:t>
            </a:r>
            <a:r>
              <a:rPr lang="en-US" altLang="zh-CN" b="1" dirty="0">
                <a:solidFill>
                  <a:schemeClr val="bg1"/>
                </a:solidFill>
              </a:rPr>
              <a:t>-Qin John Xu</a:t>
            </a:r>
            <a:r>
              <a:rPr lang="en-US" altLang="zh-CN" dirty="0">
                <a:solidFill>
                  <a:schemeClr val="bg1"/>
                </a:solidFill>
              </a:rPr>
              <a:t>, Lei Zhang</a:t>
            </a:r>
            <a:r>
              <a:rPr lang="en-US" altLang="zh-CN" b="1" dirty="0">
                <a:solidFill>
                  <a:schemeClr val="bg1"/>
                </a:solidFill>
              </a:rPr>
              <a:t> * , SD</a:t>
            </a:r>
            <a:r>
              <a:rPr lang="en-US" altLang="zh-CN" sz="1050" b="1" dirty="0">
                <a:solidFill>
                  <a:schemeClr val="bg1"/>
                </a:solidFill>
              </a:rPr>
              <a:t>2</a:t>
            </a:r>
            <a:r>
              <a:rPr lang="en-US" altLang="zh-CN" b="1" dirty="0">
                <a:solidFill>
                  <a:schemeClr val="bg1"/>
                </a:solidFill>
              </a:rPr>
              <a:t>NN</a:t>
            </a:r>
            <a:r>
              <a:rPr lang="en-US" altLang="zh-CN" dirty="0">
                <a:solidFill>
                  <a:schemeClr val="bg1"/>
                </a:solidFill>
              </a:rPr>
              <a:t>,  </a:t>
            </a:r>
            <a:r>
              <a:rPr lang="en-US" altLang="zh-CN" dirty="0" err="1">
                <a:solidFill>
                  <a:schemeClr val="bg1"/>
                </a:solidFill>
              </a:rPr>
              <a:t>arxiv</a:t>
            </a:r>
            <a:r>
              <a:rPr lang="en-US" altLang="zh-CN" dirty="0">
                <a:solidFill>
                  <a:schemeClr val="bg1"/>
                </a:solidFill>
              </a:rPr>
              <a:t> 2112.06660</a:t>
            </a:r>
            <a:endParaRPr lang="zh-CN" altLang="en-US" dirty="0">
              <a:solidFill>
                <a:schemeClr val="bg1"/>
              </a:solidFill>
            </a:endParaRPr>
          </a:p>
        </p:txBody>
      </p:sp>
    </p:spTree>
    <p:extLst>
      <p:ext uri="{BB962C8B-B14F-4D97-AF65-F5344CB8AC3E}">
        <p14:creationId xmlns:p14="http://schemas.microsoft.com/office/powerpoint/2010/main" val="1409519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FE4083-88A8-CD41-AC89-0E0E4418DB06}"/>
              </a:ext>
            </a:extLst>
          </p:cNvPr>
          <p:cNvSpPr>
            <a:spLocks noGrp="1"/>
          </p:cNvSpPr>
          <p:nvPr>
            <p:ph type="title"/>
          </p:nvPr>
        </p:nvSpPr>
        <p:spPr/>
        <p:txBody>
          <a:bodyPr/>
          <a:lstStyle/>
          <a:p>
            <a:r>
              <a:rPr lang="en-US" altLang="zh-CN" dirty="0"/>
              <a:t>Sub-space decomposition</a:t>
            </a:r>
            <a:endParaRPr lang="zh-CN" altLang="en-US" dirty="0"/>
          </a:p>
        </p:txBody>
      </p:sp>
      <p:sp>
        <p:nvSpPr>
          <p:cNvPr id="6" name="文本框 5">
            <a:extLst>
              <a:ext uri="{FF2B5EF4-FFF2-40B4-BE49-F238E27FC236}">
                <a16:creationId xmlns:a16="http://schemas.microsoft.com/office/drawing/2014/main" id="{C04CEE44-2AC6-4E4A-9EEC-EDE97FF843FB}"/>
              </a:ext>
            </a:extLst>
          </p:cNvPr>
          <p:cNvSpPr txBox="1"/>
          <p:nvPr/>
        </p:nvSpPr>
        <p:spPr>
          <a:xfrm>
            <a:off x="-1" y="6398265"/>
            <a:ext cx="10611758" cy="369332"/>
          </a:xfrm>
          <a:prstGeom prst="rect">
            <a:avLst/>
          </a:prstGeom>
          <a:noFill/>
        </p:spPr>
        <p:txBody>
          <a:bodyPr wrap="square">
            <a:spAutoFit/>
          </a:bodyPr>
          <a:lstStyle/>
          <a:p>
            <a:r>
              <a:rPr lang="en-US" altLang="zh-CN" dirty="0">
                <a:solidFill>
                  <a:schemeClr val="bg1"/>
                </a:solidFill>
              </a:rPr>
              <a:t>Xi-An Li, </a:t>
            </a:r>
            <a:r>
              <a:rPr lang="en-US" altLang="zh-CN" b="1" dirty="0" err="1">
                <a:solidFill>
                  <a:schemeClr val="bg1"/>
                </a:solidFill>
              </a:rPr>
              <a:t>Zhi</a:t>
            </a:r>
            <a:r>
              <a:rPr lang="en-US" altLang="zh-CN" b="1" dirty="0">
                <a:solidFill>
                  <a:schemeClr val="bg1"/>
                </a:solidFill>
              </a:rPr>
              <a:t>-Qin John Xu</a:t>
            </a:r>
            <a:r>
              <a:rPr lang="en-US" altLang="zh-CN" dirty="0">
                <a:solidFill>
                  <a:schemeClr val="bg1"/>
                </a:solidFill>
              </a:rPr>
              <a:t>, Lei Zhang</a:t>
            </a:r>
            <a:r>
              <a:rPr lang="en-US" altLang="zh-CN" b="1" dirty="0">
                <a:solidFill>
                  <a:schemeClr val="bg1"/>
                </a:solidFill>
              </a:rPr>
              <a:t> * , SD</a:t>
            </a:r>
            <a:r>
              <a:rPr lang="en-US" altLang="zh-CN" sz="1050" b="1" dirty="0">
                <a:solidFill>
                  <a:schemeClr val="bg1"/>
                </a:solidFill>
              </a:rPr>
              <a:t>2</a:t>
            </a:r>
            <a:r>
              <a:rPr lang="en-US" altLang="zh-CN" b="1" dirty="0">
                <a:solidFill>
                  <a:schemeClr val="bg1"/>
                </a:solidFill>
              </a:rPr>
              <a:t>NN</a:t>
            </a:r>
            <a:r>
              <a:rPr lang="en-US" altLang="zh-CN" dirty="0">
                <a:solidFill>
                  <a:schemeClr val="bg1"/>
                </a:solidFill>
              </a:rPr>
              <a:t>,  </a:t>
            </a:r>
            <a:r>
              <a:rPr lang="en-US" altLang="zh-CN" dirty="0" err="1">
                <a:solidFill>
                  <a:schemeClr val="bg1"/>
                </a:solidFill>
              </a:rPr>
              <a:t>arxiv</a:t>
            </a:r>
            <a:r>
              <a:rPr lang="en-US" altLang="zh-CN" dirty="0">
                <a:solidFill>
                  <a:schemeClr val="bg1"/>
                </a:solidFill>
              </a:rPr>
              <a:t> 2112.06660</a:t>
            </a:r>
            <a:endParaRPr lang="zh-CN" altLang="en-US" dirty="0">
              <a:solidFill>
                <a:schemeClr val="bg1"/>
              </a:solidFill>
            </a:endParaRPr>
          </a:p>
        </p:txBody>
      </p:sp>
      <p:pic>
        <p:nvPicPr>
          <p:cNvPr id="2" name="图片 1">
            <a:extLst>
              <a:ext uri="{FF2B5EF4-FFF2-40B4-BE49-F238E27FC236}">
                <a16:creationId xmlns:a16="http://schemas.microsoft.com/office/drawing/2014/main" id="{5180EF57-AA0F-A748-8346-521B12FF187D}"/>
              </a:ext>
            </a:extLst>
          </p:cNvPr>
          <p:cNvPicPr>
            <a:picLocks noChangeAspect="1"/>
          </p:cNvPicPr>
          <p:nvPr/>
        </p:nvPicPr>
        <p:blipFill>
          <a:blip r:embed="rId2"/>
          <a:stretch>
            <a:fillRect/>
          </a:stretch>
        </p:blipFill>
        <p:spPr>
          <a:xfrm>
            <a:off x="0" y="894833"/>
            <a:ext cx="12192000" cy="1850571"/>
          </a:xfrm>
          <a:prstGeom prst="rect">
            <a:avLst/>
          </a:prstGeom>
        </p:spPr>
      </p:pic>
      <p:pic>
        <p:nvPicPr>
          <p:cNvPr id="3" name="图片 2">
            <a:extLst>
              <a:ext uri="{FF2B5EF4-FFF2-40B4-BE49-F238E27FC236}">
                <a16:creationId xmlns:a16="http://schemas.microsoft.com/office/drawing/2014/main" id="{C6A181BF-204B-A545-82A7-1FE8A9C06F1B}"/>
              </a:ext>
            </a:extLst>
          </p:cNvPr>
          <p:cNvPicPr>
            <a:picLocks noChangeAspect="1"/>
          </p:cNvPicPr>
          <p:nvPr/>
        </p:nvPicPr>
        <p:blipFill>
          <a:blip r:embed="rId3"/>
          <a:stretch>
            <a:fillRect/>
          </a:stretch>
        </p:blipFill>
        <p:spPr>
          <a:xfrm>
            <a:off x="659757" y="2447799"/>
            <a:ext cx="10428790" cy="2003716"/>
          </a:xfrm>
          <a:prstGeom prst="rect">
            <a:avLst/>
          </a:prstGeom>
        </p:spPr>
      </p:pic>
      <p:pic>
        <p:nvPicPr>
          <p:cNvPr id="7" name="图片 6">
            <a:extLst>
              <a:ext uri="{FF2B5EF4-FFF2-40B4-BE49-F238E27FC236}">
                <a16:creationId xmlns:a16="http://schemas.microsoft.com/office/drawing/2014/main" id="{94EED8F4-684B-3649-BDC0-36617BFB5EC5}"/>
              </a:ext>
            </a:extLst>
          </p:cNvPr>
          <p:cNvPicPr>
            <a:picLocks noChangeAspect="1"/>
          </p:cNvPicPr>
          <p:nvPr/>
        </p:nvPicPr>
        <p:blipFill>
          <a:blip r:embed="rId4"/>
          <a:stretch>
            <a:fillRect/>
          </a:stretch>
        </p:blipFill>
        <p:spPr>
          <a:xfrm>
            <a:off x="2443464" y="4451515"/>
            <a:ext cx="6522173" cy="1023274"/>
          </a:xfrm>
          <a:prstGeom prst="rect">
            <a:avLst/>
          </a:prstGeom>
        </p:spPr>
      </p:pic>
      <p:pic>
        <p:nvPicPr>
          <p:cNvPr id="8" name="图片 7">
            <a:extLst>
              <a:ext uri="{FF2B5EF4-FFF2-40B4-BE49-F238E27FC236}">
                <a16:creationId xmlns:a16="http://schemas.microsoft.com/office/drawing/2014/main" id="{5DA4C16A-35A1-DF4F-81D7-9F5B57142FC6}"/>
              </a:ext>
            </a:extLst>
          </p:cNvPr>
          <p:cNvPicPr>
            <a:picLocks noChangeAspect="1"/>
          </p:cNvPicPr>
          <p:nvPr/>
        </p:nvPicPr>
        <p:blipFill>
          <a:blip r:embed="rId5"/>
          <a:stretch>
            <a:fillRect/>
          </a:stretch>
        </p:blipFill>
        <p:spPr>
          <a:xfrm>
            <a:off x="1293551" y="5335168"/>
            <a:ext cx="9413031" cy="988415"/>
          </a:xfrm>
          <a:prstGeom prst="rect">
            <a:avLst/>
          </a:prstGeom>
        </p:spPr>
      </p:pic>
    </p:spTree>
    <p:extLst>
      <p:ext uri="{BB962C8B-B14F-4D97-AF65-F5344CB8AC3E}">
        <p14:creationId xmlns:p14="http://schemas.microsoft.com/office/powerpoint/2010/main" val="2722054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神经网络求解偏微分方程介绍</a:t>
            </a:r>
          </a:p>
        </p:txBody>
      </p:sp>
      <p:sp>
        <p:nvSpPr>
          <p:cNvPr id="10" name="文本框 9"/>
          <p:cNvSpPr txBox="1"/>
          <p:nvPr/>
        </p:nvSpPr>
        <p:spPr>
          <a:xfrm>
            <a:off x="821873" y="864000"/>
            <a:ext cx="5040000" cy="5400000"/>
          </a:xfrm>
          <a:prstGeom prst="rect">
            <a:avLst/>
          </a:prstGeom>
          <a:noFill/>
        </p:spPr>
        <p:txBody>
          <a:bodyPr wrap="square" rtlCol="0">
            <a:spAutoFit/>
          </a:bodyPr>
          <a:lstStyle/>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传统数值求解偏微分方程</a:t>
            </a:r>
            <a:endParaRPr lang="en-US" altLang="zh-CN" sz="2400" dirty="0">
              <a:solidFill>
                <a:srgbClr val="070707"/>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特点：</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离散网格用来表示解</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时间上逐步演化求解</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求解（非）线性方程组</a:t>
            </a:r>
            <a:endParaRPr lang="en-US" altLang="zh-CN" sz="2000" dirty="0">
              <a:solidFill>
                <a:srgbClr val="070707"/>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困难：</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复杂几何需要建立结构化网格</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存在维数灾难</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求解效率</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en-US" altLang="zh-CN" sz="2400" b="1" dirty="0">
                <a:solidFill>
                  <a:schemeClr val="bg2"/>
                </a:solidFill>
                <a:latin typeface="微软雅黑" panose="020B0503020204020204" pitchFamily="34" charset="-122"/>
                <a:ea typeface="微软雅黑" panose="020B0503020204020204" pitchFamily="34" charset="-122"/>
              </a:rPr>
              <a:t>	</a:t>
            </a:r>
            <a:endParaRPr lang="zh-CN" altLang="en-US" sz="2400" b="1" dirty="0">
              <a:solidFill>
                <a:schemeClr val="bg2"/>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96000" y="966766"/>
            <a:ext cx="0" cy="488217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934200" y="864000"/>
            <a:ext cx="5040000" cy="5474704"/>
          </a:xfrm>
          <a:prstGeom prst="rect">
            <a:avLst/>
          </a:prstGeom>
          <a:noFill/>
        </p:spPr>
        <p:txBody>
          <a:bodyPr wrap="square" rtlCol="0">
            <a:spAutoFit/>
          </a:bodyPr>
          <a:lstStyle/>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神经网络求解偏微分方程</a:t>
            </a:r>
            <a:endParaRPr lang="en-US" altLang="zh-CN" sz="2400" dirty="0">
              <a:solidFill>
                <a:srgbClr val="070707"/>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优点（可能）：</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不需要离散网格</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直接求解时间上全局的解</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通过梯度更新参数求解</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更适合解决高维问题</a:t>
            </a:r>
            <a:endParaRPr lang="en-US" altLang="zh-CN" sz="2000" dirty="0">
              <a:solidFill>
                <a:srgbClr val="070707"/>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缺点：</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边界条件难以处理</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训练效率难以保证</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缺少理论保障</a:t>
            </a:r>
            <a:endParaRPr lang="en-US" altLang="zh-CN" sz="2000" dirty="0">
              <a:solidFill>
                <a:srgbClr val="070707"/>
              </a:solidFill>
              <a:latin typeface="微软雅黑" panose="020B0503020204020204" pitchFamily="34" charset="-122"/>
              <a:ea typeface="微软雅黑" panose="020B0503020204020204" pitchFamily="34" charset="-122"/>
            </a:endParaRPr>
          </a:p>
          <a:p>
            <a:pPr algn="l">
              <a:lnSpc>
                <a:spcPct val="150000"/>
              </a:lnSpc>
            </a:pPr>
            <a:r>
              <a:rPr lang="en-US" altLang="zh-CN" sz="2400" b="1" dirty="0">
                <a:solidFill>
                  <a:schemeClr val="bg2"/>
                </a:solidFill>
                <a:latin typeface="微软雅黑" panose="020B0503020204020204" pitchFamily="34" charset="-122"/>
                <a:ea typeface="微软雅黑" panose="020B0503020204020204" pitchFamily="34" charset="-122"/>
              </a:rPr>
              <a:t>	</a:t>
            </a:r>
            <a:endParaRPr lang="zh-CN" altLang="en-US" sz="2400" b="1"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FE4083-88A8-CD41-AC89-0E0E4418DB06}"/>
              </a:ext>
            </a:extLst>
          </p:cNvPr>
          <p:cNvSpPr>
            <a:spLocks noGrp="1"/>
          </p:cNvSpPr>
          <p:nvPr>
            <p:ph type="title"/>
          </p:nvPr>
        </p:nvSpPr>
        <p:spPr/>
        <p:txBody>
          <a:bodyPr/>
          <a:lstStyle/>
          <a:p>
            <a:r>
              <a:rPr lang="en-US" altLang="zh-CN" dirty="0"/>
              <a:t>Sub-space decomposition</a:t>
            </a:r>
            <a:endParaRPr lang="zh-CN" altLang="en-US" dirty="0"/>
          </a:p>
        </p:txBody>
      </p:sp>
      <p:sp>
        <p:nvSpPr>
          <p:cNvPr id="6" name="文本框 5">
            <a:extLst>
              <a:ext uri="{FF2B5EF4-FFF2-40B4-BE49-F238E27FC236}">
                <a16:creationId xmlns:a16="http://schemas.microsoft.com/office/drawing/2014/main" id="{C04CEE44-2AC6-4E4A-9EEC-EDE97FF843FB}"/>
              </a:ext>
            </a:extLst>
          </p:cNvPr>
          <p:cNvSpPr txBox="1"/>
          <p:nvPr/>
        </p:nvSpPr>
        <p:spPr>
          <a:xfrm>
            <a:off x="-1" y="6398265"/>
            <a:ext cx="10611758" cy="369332"/>
          </a:xfrm>
          <a:prstGeom prst="rect">
            <a:avLst/>
          </a:prstGeom>
          <a:noFill/>
        </p:spPr>
        <p:txBody>
          <a:bodyPr wrap="square">
            <a:spAutoFit/>
          </a:bodyPr>
          <a:lstStyle/>
          <a:p>
            <a:r>
              <a:rPr lang="en-US" altLang="zh-CN" dirty="0">
                <a:solidFill>
                  <a:schemeClr val="bg1"/>
                </a:solidFill>
              </a:rPr>
              <a:t>Xi-An Li, </a:t>
            </a:r>
            <a:r>
              <a:rPr lang="en-US" altLang="zh-CN" b="1" dirty="0" err="1">
                <a:solidFill>
                  <a:schemeClr val="bg1"/>
                </a:solidFill>
              </a:rPr>
              <a:t>Zhi</a:t>
            </a:r>
            <a:r>
              <a:rPr lang="en-US" altLang="zh-CN" b="1" dirty="0">
                <a:solidFill>
                  <a:schemeClr val="bg1"/>
                </a:solidFill>
              </a:rPr>
              <a:t>-Qin John Xu</a:t>
            </a:r>
            <a:r>
              <a:rPr lang="en-US" altLang="zh-CN" dirty="0">
                <a:solidFill>
                  <a:schemeClr val="bg1"/>
                </a:solidFill>
              </a:rPr>
              <a:t>, Lei Zhang</a:t>
            </a:r>
            <a:r>
              <a:rPr lang="en-US" altLang="zh-CN" b="1" dirty="0">
                <a:solidFill>
                  <a:schemeClr val="bg1"/>
                </a:solidFill>
              </a:rPr>
              <a:t> * , SD</a:t>
            </a:r>
            <a:r>
              <a:rPr lang="en-US" altLang="zh-CN" sz="1050" b="1" dirty="0">
                <a:solidFill>
                  <a:schemeClr val="bg1"/>
                </a:solidFill>
              </a:rPr>
              <a:t>2</a:t>
            </a:r>
            <a:r>
              <a:rPr lang="en-US" altLang="zh-CN" b="1" dirty="0">
                <a:solidFill>
                  <a:schemeClr val="bg1"/>
                </a:solidFill>
              </a:rPr>
              <a:t>NN</a:t>
            </a:r>
            <a:r>
              <a:rPr lang="en-US" altLang="zh-CN" dirty="0">
                <a:solidFill>
                  <a:schemeClr val="bg1"/>
                </a:solidFill>
              </a:rPr>
              <a:t>,  </a:t>
            </a:r>
            <a:r>
              <a:rPr lang="en-US" altLang="zh-CN" dirty="0" err="1">
                <a:solidFill>
                  <a:schemeClr val="bg1"/>
                </a:solidFill>
              </a:rPr>
              <a:t>arxiv</a:t>
            </a:r>
            <a:r>
              <a:rPr lang="en-US" altLang="zh-CN" dirty="0">
                <a:solidFill>
                  <a:schemeClr val="bg1"/>
                </a:solidFill>
              </a:rPr>
              <a:t> 2112.06660</a:t>
            </a:r>
            <a:endParaRPr lang="zh-CN" altLang="en-US" dirty="0">
              <a:solidFill>
                <a:schemeClr val="bg1"/>
              </a:solidFill>
            </a:endParaRPr>
          </a:p>
        </p:txBody>
      </p:sp>
      <p:pic>
        <p:nvPicPr>
          <p:cNvPr id="8" name="图片 7">
            <a:extLst>
              <a:ext uri="{FF2B5EF4-FFF2-40B4-BE49-F238E27FC236}">
                <a16:creationId xmlns:a16="http://schemas.microsoft.com/office/drawing/2014/main" id="{033E94CB-876D-2B49-A575-6F8AF2209CB8}"/>
              </a:ext>
            </a:extLst>
          </p:cNvPr>
          <p:cNvPicPr>
            <a:picLocks noChangeAspect="1"/>
          </p:cNvPicPr>
          <p:nvPr/>
        </p:nvPicPr>
        <p:blipFill>
          <a:blip r:embed="rId2"/>
          <a:stretch>
            <a:fillRect/>
          </a:stretch>
        </p:blipFill>
        <p:spPr>
          <a:xfrm>
            <a:off x="381242" y="2605293"/>
            <a:ext cx="3669897" cy="2846209"/>
          </a:xfrm>
          <a:prstGeom prst="rect">
            <a:avLst/>
          </a:prstGeom>
        </p:spPr>
      </p:pic>
      <p:pic>
        <p:nvPicPr>
          <p:cNvPr id="9" name="图片 8">
            <a:extLst>
              <a:ext uri="{FF2B5EF4-FFF2-40B4-BE49-F238E27FC236}">
                <a16:creationId xmlns:a16="http://schemas.microsoft.com/office/drawing/2014/main" id="{9ABB853D-2EEF-EA41-AD97-A9742F166AB2}"/>
              </a:ext>
            </a:extLst>
          </p:cNvPr>
          <p:cNvPicPr>
            <a:picLocks noChangeAspect="1"/>
          </p:cNvPicPr>
          <p:nvPr/>
        </p:nvPicPr>
        <p:blipFill>
          <a:blip r:embed="rId3"/>
          <a:stretch>
            <a:fillRect/>
          </a:stretch>
        </p:blipFill>
        <p:spPr>
          <a:xfrm>
            <a:off x="4818507" y="2605293"/>
            <a:ext cx="6779246" cy="2731705"/>
          </a:xfrm>
          <a:prstGeom prst="rect">
            <a:avLst/>
          </a:prstGeom>
        </p:spPr>
      </p:pic>
      <p:pic>
        <p:nvPicPr>
          <p:cNvPr id="10" name="图片 9">
            <a:extLst>
              <a:ext uri="{FF2B5EF4-FFF2-40B4-BE49-F238E27FC236}">
                <a16:creationId xmlns:a16="http://schemas.microsoft.com/office/drawing/2014/main" id="{58FDD0ED-CE0F-C649-AE4D-05B16D3EED49}"/>
              </a:ext>
            </a:extLst>
          </p:cNvPr>
          <p:cNvPicPr>
            <a:picLocks noChangeAspect="1"/>
          </p:cNvPicPr>
          <p:nvPr/>
        </p:nvPicPr>
        <p:blipFill>
          <a:blip r:embed="rId4"/>
          <a:stretch>
            <a:fillRect/>
          </a:stretch>
        </p:blipFill>
        <p:spPr>
          <a:xfrm>
            <a:off x="3384550" y="1141312"/>
            <a:ext cx="5422900" cy="990600"/>
          </a:xfrm>
          <a:prstGeom prst="rect">
            <a:avLst/>
          </a:prstGeom>
        </p:spPr>
      </p:pic>
    </p:spTree>
    <p:extLst>
      <p:ext uri="{BB962C8B-B14F-4D97-AF65-F5344CB8AC3E}">
        <p14:creationId xmlns:p14="http://schemas.microsoft.com/office/powerpoint/2010/main" val="1686929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F9275-3A19-15C0-CCDC-D5B70DFEBEE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A463502-C323-D84C-97AD-750E08E0D95D}"/>
              </a:ext>
            </a:extLst>
          </p:cNvPr>
          <p:cNvSpPr>
            <a:spLocks noGrp="1"/>
          </p:cNvSpPr>
          <p:nvPr>
            <p:ph type="title"/>
          </p:nvPr>
        </p:nvSpPr>
        <p:spPr/>
        <p:txBody>
          <a:bodyPr/>
          <a:lstStyle/>
          <a:p>
            <a:r>
              <a:rPr lang="zh-CN" altLang="en-US" dirty="0"/>
              <a:t>思考题</a:t>
            </a:r>
          </a:p>
        </p:txBody>
      </p:sp>
      <p:sp>
        <p:nvSpPr>
          <p:cNvPr id="2" name="文本框 1">
            <a:extLst>
              <a:ext uri="{FF2B5EF4-FFF2-40B4-BE49-F238E27FC236}">
                <a16:creationId xmlns:a16="http://schemas.microsoft.com/office/drawing/2014/main" id="{1AAF924F-5603-B139-4D96-74EA71D38717}"/>
              </a:ext>
            </a:extLst>
          </p:cNvPr>
          <p:cNvSpPr txBox="1"/>
          <p:nvPr/>
        </p:nvSpPr>
        <p:spPr>
          <a:xfrm>
            <a:off x="558053" y="1109382"/>
            <a:ext cx="8310282" cy="2243050"/>
          </a:xfrm>
          <a:prstGeom prst="rect">
            <a:avLst/>
          </a:prstGeom>
          <a:noFill/>
        </p:spPr>
        <p:txBody>
          <a:bodyPr wrap="square" rtlCol="0">
            <a:spAutoFit/>
          </a:bodyPr>
          <a:lstStyle/>
          <a:p>
            <a:pPr marL="457200" indent="-457200" algn="l">
              <a:lnSpc>
                <a:spcPct val="150000"/>
              </a:lnSpc>
              <a:buAutoNum type="arabicPeriod"/>
            </a:pPr>
            <a:r>
              <a:rPr lang="zh-CN" altLang="en-US" sz="2400" dirty="0">
                <a:solidFill>
                  <a:srgbClr val="070707"/>
                </a:solidFill>
                <a:latin typeface="微软雅黑" panose="020B0503020204020204" pitchFamily="34" charset="-122"/>
                <a:ea typeface="微软雅黑" panose="020B0503020204020204" pitchFamily="34" charset="-122"/>
              </a:rPr>
              <a:t>如何平衡方程内部跟边界的损失？</a:t>
            </a:r>
            <a:endParaRPr lang="en-US" altLang="zh-CN" sz="2400" dirty="0">
              <a:solidFill>
                <a:srgbClr val="070707"/>
              </a:solidFill>
              <a:latin typeface="微软雅黑" panose="020B0503020204020204" pitchFamily="34" charset="-122"/>
              <a:ea typeface="微软雅黑" panose="020B0503020204020204" pitchFamily="34" charset="-122"/>
            </a:endParaRPr>
          </a:p>
          <a:p>
            <a:pPr marL="457200" indent="-457200" algn="l">
              <a:lnSpc>
                <a:spcPct val="150000"/>
              </a:lnSpc>
              <a:buAutoNum type="arabicPeriod"/>
            </a:pPr>
            <a:r>
              <a:rPr lang="zh-CN" altLang="en-US" sz="2400" dirty="0">
                <a:solidFill>
                  <a:srgbClr val="070707"/>
                </a:solidFill>
                <a:latin typeface="微软雅黑" panose="020B0503020204020204" pitchFamily="34" charset="-122"/>
                <a:ea typeface="微软雅黑" panose="020B0503020204020204" pitchFamily="34" charset="-122"/>
              </a:rPr>
              <a:t>如何学习具有特定属性的方程解，如周期解？</a:t>
            </a:r>
            <a:endParaRPr lang="en-US" altLang="zh-CN" sz="2400" dirty="0">
              <a:solidFill>
                <a:srgbClr val="070707"/>
              </a:solidFill>
              <a:latin typeface="微软雅黑" panose="020B0503020204020204" pitchFamily="34" charset="-122"/>
              <a:ea typeface="微软雅黑" panose="020B0503020204020204" pitchFamily="34" charset="-122"/>
            </a:endParaRPr>
          </a:p>
          <a:p>
            <a:pPr marL="457200" indent="-457200" algn="l">
              <a:lnSpc>
                <a:spcPct val="150000"/>
              </a:lnSpc>
              <a:buAutoNum type="arabicPeriod"/>
            </a:pPr>
            <a:r>
              <a:rPr lang="zh-CN" altLang="en-US" sz="2400" dirty="0">
                <a:solidFill>
                  <a:srgbClr val="070707"/>
                </a:solidFill>
                <a:latin typeface="微软雅黑" panose="020B0503020204020204" pitchFamily="34" charset="-122"/>
                <a:ea typeface="微软雅黑" panose="020B0503020204020204" pitchFamily="34" charset="-122"/>
              </a:rPr>
              <a:t>与传统方法相比，</a:t>
            </a:r>
            <a:r>
              <a:rPr lang="en-US" altLang="zh-CN" sz="2400" dirty="0">
                <a:solidFill>
                  <a:srgbClr val="070707"/>
                </a:solidFill>
                <a:latin typeface="微软雅黑" panose="020B0503020204020204" pitchFamily="34" charset="-122"/>
                <a:ea typeface="微软雅黑" panose="020B0503020204020204" pitchFamily="34" charset="-122"/>
              </a:rPr>
              <a:t>PINN</a:t>
            </a:r>
            <a:r>
              <a:rPr lang="zh-CN" altLang="en-US" sz="2400" dirty="0">
                <a:solidFill>
                  <a:srgbClr val="070707"/>
                </a:solidFill>
                <a:latin typeface="微软雅黑" panose="020B0503020204020204" pitchFamily="34" charset="-122"/>
                <a:ea typeface="微软雅黑" panose="020B0503020204020204" pitchFamily="34" charset="-122"/>
              </a:rPr>
              <a:t>方法有什么优劣？</a:t>
            </a:r>
            <a:endParaRPr lang="en-US" altLang="zh-CN" sz="2400" dirty="0">
              <a:solidFill>
                <a:srgbClr val="070707"/>
              </a:solidFill>
              <a:latin typeface="微软雅黑" panose="020B0503020204020204" pitchFamily="34" charset="-122"/>
              <a:ea typeface="微软雅黑" panose="020B0503020204020204" pitchFamily="34" charset="-122"/>
            </a:endParaRPr>
          </a:p>
          <a:p>
            <a:pPr marL="457200" indent="-457200" algn="l">
              <a:lnSpc>
                <a:spcPct val="150000"/>
              </a:lnSpc>
              <a:buAutoNum type="arabicPeriod"/>
            </a:pPr>
            <a:endParaRPr lang="zh-CN" altLang="en-US" sz="2400" dirty="0">
              <a:solidFill>
                <a:srgbClr val="07070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9162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BA0F3-A97E-E7E2-D214-F10E26A818B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9AB16E5-835C-D816-4D57-CBE567E7F35E}"/>
              </a:ext>
            </a:extLst>
          </p:cNvPr>
          <p:cNvSpPr>
            <a:spLocks noGrp="1"/>
          </p:cNvSpPr>
          <p:nvPr>
            <p:ph type="title"/>
          </p:nvPr>
        </p:nvSpPr>
        <p:spPr/>
        <p:txBody>
          <a:bodyPr/>
          <a:lstStyle/>
          <a:p>
            <a:r>
              <a:rPr lang="zh-CN" altLang="en-US" dirty="0"/>
              <a:t>思考题答案</a:t>
            </a:r>
          </a:p>
        </p:txBody>
      </p:sp>
      <p:sp>
        <p:nvSpPr>
          <p:cNvPr id="2" name="文本框 1">
            <a:extLst>
              <a:ext uri="{FF2B5EF4-FFF2-40B4-BE49-F238E27FC236}">
                <a16:creationId xmlns:a16="http://schemas.microsoft.com/office/drawing/2014/main" id="{B5E1898C-0E41-C0D8-94F1-658A0ABE15C1}"/>
              </a:ext>
            </a:extLst>
          </p:cNvPr>
          <p:cNvSpPr txBox="1"/>
          <p:nvPr/>
        </p:nvSpPr>
        <p:spPr>
          <a:xfrm>
            <a:off x="558052" y="1109382"/>
            <a:ext cx="11252705" cy="5013039"/>
          </a:xfrm>
          <a:prstGeom prst="rect">
            <a:avLst/>
          </a:prstGeom>
          <a:noFill/>
        </p:spPr>
        <p:txBody>
          <a:bodyPr wrap="square" rtlCol="0">
            <a:spAutoFit/>
          </a:bodyPr>
          <a:lstStyle/>
          <a:p>
            <a:pPr marL="457200" indent="-457200" algn="l">
              <a:lnSpc>
                <a:spcPct val="150000"/>
              </a:lnSpc>
              <a:buAutoNum type="arabicPeriod"/>
            </a:pPr>
            <a:r>
              <a:rPr lang="zh-CN" altLang="en-US" sz="2400" dirty="0">
                <a:solidFill>
                  <a:srgbClr val="070707"/>
                </a:solidFill>
                <a:latin typeface="微软雅黑" panose="020B0503020204020204" pitchFamily="34" charset="-122"/>
                <a:ea typeface="微软雅黑" panose="020B0503020204020204" pitchFamily="34" charset="-122"/>
              </a:rPr>
              <a:t>如何平衡方程内部跟边界的损失？</a:t>
            </a:r>
            <a:endParaRPr lang="en-US" altLang="zh-CN" sz="2400" dirty="0">
              <a:solidFill>
                <a:srgbClr val="070707"/>
              </a:solidFill>
              <a:latin typeface="微软雅黑" panose="020B0503020204020204" pitchFamily="34" charset="-122"/>
              <a:ea typeface="微软雅黑" panose="020B0503020204020204" pitchFamily="34" charset="-122"/>
            </a:endParaRPr>
          </a:p>
          <a:p>
            <a:pPr lvl="1">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通过惩罚项系数。</a:t>
            </a:r>
            <a:endParaRPr lang="en-US" altLang="zh-CN" sz="2400" dirty="0">
              <a:solidFill>
                <a:srgbClr val="070707"/>
              </a:solidFill>
              <a:latin typeface="微软雅黑" panose="020B0503020204020204" pitchFamily="34" charset="-122"/>
              <a:ea typeface="微软雅黑" panose="020B0503020204020204" pitchFamily="34" charset="-122"/>
            </a:endParaRPr>
          </a:p>
          <a:p>
            <a:pPr marL="457200" indent="-457200" algn="l">
              <a:lnSpc>
                <a:spcPct val="150000"/>
              </a:lnSpc>
              <a:buAutoNum type="arabicPeriod"/>
            </a:pPr>
            <a:r>
              <a:rPr lang="zh-CN" altLang="en-US" sz="2400" dirty="0">
                <a:solidFill>
                  <a:srgbClr val="070707"/>
                </a:solidFill>
                <a:latin typeface="微软雅黑" panose="020B0503020204020204" pitchFamily="34" charset="-122"/>
                <a:ea typeface="微软雅黑" panose="020B0503020204020204" pitchFamily="34" charset="-122"/>
              </a:rPr>
              <a:t>如何学习具有特定属性的方程解，如周期解？</a:t>
            </a:r>
            <a:endParaRPr lang="en-US" altLang="zh-CN" sz="2400" dirty="0">
              <a:solidFill>
                <a:srgbClr val="070707"/>
              </a:solidFill>
              <a:latin typeface="微软雅黑" panose="020B0503020204020204" pitchFamily="34" charset="-122"/>
              <a:ea typeface="微软雅黑" panose="020B0503020204020204" pitchFamily="34" charset="-122"/>
            </a:endParaRPr>
          </a:p>
          <a:p>
            <a:pPr lvl="1">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可以使用特定的激活函数如</a:t>
            </a:r>
            <a:r>
              <a:rPr lang="en-US" altLang="zh-CN" sz="2400" dirty="0">
                <a:solidFill>
                  <a:srgbClr val="070707"/>
                </a:solidFill>
                <a:latin typeface="微软雅黑" panose="020B0503020204020204" pitchFamily="34" charset="-122"/>
                <a:ea typeface="微软雅黑" panose="020B0503020204020204" pitchFamily="34" charset="-122"/>
              </a:rPr>
              <a:t>sin</a:t>
            </a:r>
            <a:r>
              <a:rPr lang="zh-CN" altLang="en-US" sz="2400" dirty="0">
                <a:solidFill>
                  <a:srgbClr val="070707"/>
                </a:solidFill>
                <a:latin typeface="微软雅黑" panose="020B0503020204020204" pitchFamily="34" charset="-122"/>
                <a:ea typeface="微软雅黑" panose="020B0503020204020204" pitchFamily="34" charset="-122"/>
              </a:rPr>
              <a:t>函数来学习周期解，或者对网络输出进行特殊的变换已满足特定的边界条件；对于高阶光滑的解，需采取解析的激活函数。</a:t>
            </a:r>
            <a:endParaRPr lang="en-US" altLang="zh-CN" sz="2400" dirty="0">
              <a:solidFill>
                <a:srgbClr val="070707"/>
              </a:solidFill>
              <a:latin typeface="微软雅黑" panose="020B0503020204020204" pitchFamily="34" charset="-122"/>
              <a:ea typeface="微软雅黑" panose="020B0503020204020204" pitchFamily="34" charset="-122"/>
            </a:endParaRPr>
          </a:p>
          <a:p>
            <a:pPr marL="457200" indent="-457200" algn="l">
              <a:lnSpc>
                <a:spcPct val="150000"/>
              </a:lnSpc>
              <a:buAutoNum type="arabicPeriod"/>
            </a:pPr>
            <a:r>
              <a:rPr lang="zh-CN" altLang="en-US" sz="2400" dirty="0">
                <a:solidFill>
                  <a:srgbClr val="070707"/>
                </a:solidFill>
                <a:latin typeface="微软雅黑" panose="020B0503020204020204" pitchFamily="34" charset="-122"/>
                <a:ea typeface="微软雅黑" panose="020B0503020204020204" pitchFamily="34" charset="-122"/>
              </a:rPr>
              <a:t>与传统方法相比，</a:t>
            </a:r>
            <a:r>
              <a:rPr lang="en-US" altLang="zh-CN" sz="2400" dirty="0">
                <a:solidFill>
                  <a:srgbClr val="070707"/>
                </a:solidFill>
                <a:latin typeface="微软雅黑" panose="020B0503020204020204" pitchFamily="34" charset="-122"/>
                <a:ea typeface="微软雅黑" panose="020B0503020204020204" pitchFamily="34" charset="-122"/>
              </a:rPr>
              <a:t>PINN</a:t>
            </a:r>
            <a:r>
              <a:rPr lang="zh-CN" altLang="en-US" sz="2400" dirty="0">
                <a:solidFill>
                  <a:srgbClr val="070707"/>
                </a:solidFill>
                <a:latin typeface="微软雅黑" panose="020B0503020204020204" pitchFamily="34" charset="-122"/>
                <a:ea typeface="微软雅黑" panose="020B0503020204020204" pitchFamily="34" charset="-122"/>
              </a:rPr>
              <a:t>方法有什么优劣？</a:t>
            </a:r>
            <a:endParaRPr lang="en-US" altLang="zh-CN" sz="2400" dirty="0">
              <a:solidFill>
                <a:srgbClr val="070707"/>
              </a:solidFill>
              <a:latin typeface="微软雅黑" panose="020B0503020204020204" pitchFamily="34" charset="-122"/>
              <a:ea typeface="微软雅黑" panose="020B0503020204020204" pitchFamily="34" charset="-122"/>
            </a:endParaRPr>
          </a:p>
          <a:p>
            <a:pPr lvl="1">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优点：不需要额外生成网格点，可以基于精度的需求任意添加数据量，生成的解可以在全空间连续取值。</a:t>
            </a:r>
            <a:endParaRPr lang="en-US" altLang="zh-CN" sz="2400" dirty="0">
              <a:solidFill>
                <a:srgbClr val="070707"/>
              </a:solidFill>
              <a:latin typeface="微软雅黑" panose="020B0503020204020204" pitchFamily="34" charset="-122"/>
              <a:ea typeface="微软雅黑" panose="020B0503020204020204" pitchFamily="34" charset="-122"/>
            </a:endParaRPr>
          </a:p>
          <a:p>
            <a:pPr lvl="1">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缺点：训练速度慢，对于间断解的问题不便于求解。</a:t>
            </a:r>
          </a:p>
        </p:txBody>
      </p:sp>
    </p:spTree>
    <p:extLst>
      <p:ext uri="{BB962C8B-B14F-4D97-AF65-F5344CB8AC3E}">
        <p14:creationId xmlns:p14="http://schemas.microsoft.com/office/powerpoint/2010/main" val="4085630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总结</a:t>
            </a:r>
          </a:p>
        </p:txBody>
      </p:sp>
      <p:sp>
        <p:nvSpPr>
          <p:cNvPr id="2" name="文本框 1"/>
          <p:cNvSpPr txBox="1"/>
          <p:nvPr/>
        </p:nvSpPr>
        <p:spPr>
          <a:xfrm>
            <a:off x="914400" y="761979"/>
            <a:ext cx="10896358" cy="5300938"/>
          </a:xfrm>
          <a:prstGeom prst="rect">
            <a:avLst/>
          </a:prstGeom>
          <a:noFill/>
        </p:spPr>
        <p:txBody>
          <a:bodyPr wrap="square" rtlCol="0">
            <a:spAutoFit/>
          </a:bodyPr>
          <a:lstStyle/>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不同的方式</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使用网络直接学习方程的解 </a:t>
            </a:r>
            <a:r>
              <a:rPr lang="en-US" altLang="zh-CN" sz="2000" dirty="0">
                <a:solidFill>
                  <a:srgbClr val="070707"/>
                </a:solidFill>
                <a:latin typeface="微软雅黑" panose="020B0503020204020204" pitchFamily="34" charset="-122"/>
                <a:ea typeface="微软雅黑" panose="020B0503020204020204" pitchFamily="34" charset="-122"/>
              </a:rPr>
              <a:t>or </a:t>
            </a:r>
            <a:r>
              <a:rPr lang="zh-CN" altLang="en-US" sz="2000" dirty="0">
                <a:solidFill>
                  <a:srgbClr val="070707"/>
                </a:solidFill>
                <a:latin typeface="微软雅黑" panose="020B0503020204020204" pitchFamily="34" charset="-122"/>
                <a:ea typeface="微软雅黑" panose="020B0503020204020204" pitchFamily="34" charset="-122"/>
              </a:rPr>
              <a:t>使用网络学习方程的解算子</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监督学习 </a:t>
            </a:r>
            <a:r>
              <a:rPr lang="en-US" altLang="zh-CN" sz="2000" dirty="0">
                <a:solidFill>
                  <a:srgbClr val="070707"/>
                </a:solidFill>
                <a:latin typeface="微软雅黑" panose="020B0503020204020204" pitchFamily="34" charset="-122"/>
                <a:ea typeface="微软雅黑" panose="020B0503020204020204" pitchFamily="34" charset="-122"/>
              </a:rPr>
              <a:t>or </a:t>
            </a:r>
            <a:r>
              <a:rPr lang="zh-CN" altLang="en-US" sz="2000" dirty="0">
                <a:solidFill>
                  <a:srgbClr val="070707"/>
                </a:solidFill>
                <a:latin typeface="微软雅黑" panose="020B0503020204020204" pitchFamily="34" charset="-122"/>
                <a:ea typeface="微软雅黑" panose="020B0503020204020204" pitchFamily="34" charset="-122"/>
              </a:rPr>
              <a:t>无监督学习</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数值离散 </a:t>
            </a:r>
            <a:r>
              <a:rPr lang="en-US" altLang="zh-CN" sz="2000" dirty="0">
                <a:solidFill>
                  <a:srgbClr val="070707"/>
                </a:solidFill>
                <a:latin typeface="微软雅黑" panose="020B0503020204020204" pitchFamily="34" charset="-122"/>
                <a:ea typeface="微软雅黑" panose="020B0503020204020204" pitchFamily="34" charset="-122"/>
              </a:rPr>
              <a:t>or </a:t>
            </a:r>
            <a:r>
              <a:rPr lang="zh-CN" altLang="en-US" sz="2000" dirty="0">
                <a:solidFill>
                  <a:srgbClr val="070707"/>
                </a:solidFill>
                <a:latin typeface="微软雅黑" panose="020B0503020204020204" pitchFamily="34" charset="-122"/>
                <a:ea typeface="微软雅黑" panose="020B0503020204020204" pitchFamily="34" charset="-122"/>
              </a:rPr>
              <a:t>使用网络来表示函数</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对于特定的问题需要做特定的设计</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a:t>
            </a:r>
          </a:p>
          <a:p>
            <a:pPr marL="342900" indent="-342900">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难点与不足</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模型需要耗时的训练</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精度与传统方法相比不足</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rgbClr val="070707"/>
                </a:solidFill>
                <a:latin typeface="微软雅黑" panose="020B0503020204020204" pitchFamily="34" charset="-122"/>
                <a:ea typeface="微软雅黑" panose="020B0503020204020204" pitchFamily="34" charset="-122"/>
              </a:rPr>
              <a:t>缺少严格的理论保证</a:t>
            </a:r>
            <a:r>
              <a:rPr lang="en-US" altLang="zh-CN" sz="2000" dirty="0">
                <a:solidFill>
                  <a:srgbClr val="070707"/>
                </a:solidFill>
                <a:latin typeface="微软雅黑" panose="020B0503020204020204" pitchFamily="34" charset="-122"/>
                <a:ea typeface="微软雅黑" panose="020B0503020204020204" pitchFamily="34" charset="-122"/>
              </a:rPr>
              <a:t>	</a:t>
            </a: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神经网络求解偏微分方程介绍</a:t>
            </a:r>
          </a:p>
        </p:txBody>
      </p:sp>
      <p:sp>
        <p:nvSpPr>
          <p:cNvPr id="10" name="文本框 9"/>
          <p:cNvSpPr txBox="1"/>
          <p:nvPr/>
        </p:nvSpPr>
        <p:spPr>
          <a:xfrm>
            <a:off x="380999" y="863999"/>
            <a:ext cx="10163175" cy="5400000"/>
          </a:xfrm>
          <a:prstGeom prst="rect">
            <a:avLst/>
          </a:prstGeom>
          <a:noFill/>
        </p:spPr>
        <p:txBody>
          <a:bodyPr wrap="square" rtlCol="0">
            <a:spAutoFit/>
          </a:bodyPr>
          <a:lstStyle/>
          <a:p>
            <a:pPr algn="l">
              <a:lnSpc>
                <a:spcPct val="150000"/>
              </a:lnSpc>
            </a:pPr>
            <a:r>
              <a:rPr lang="zh-CN" altLang="en-US" sz="2400" dirty="0">
                <a:solidFill>
                  <a:srgbClr val="070707"/>
                </a:solidFill>
                <a:latin typeface="微软雅黑" panose="020B0503020204020204" pitchFamily="34" charset="-122"/>
                <a:ea typeface="微软雅黑" panose="020B0503020204020204" pitchFamily="34" charset="-122"/>
              </a:rPr>
              <a:t>目前使用神经网络求解偏微分方程大概分成两种途径：</a:t>
            </a:r>
            <a:endParaRPr lang="en-US" altLang="zh-CN" sz="2400" dirty="0">
              <a:solidFill>
                <a:srgbClr val="070707"/>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使用网络直接学习方程的解（</a:t>
            </a:r>
            <a:r>
              <a:rPr lang="en-US" altLang="zh-CN" sz="2400" dirty="0">
                <a:solidFill>
                  <a:srgbClr val="070707"/>
                </a:solidFill>
                <a:latin typeface="微软雅黑" panose="020B0503020204020204" pitchFamily="34" charset="-122"/>
                <a:ea typeface="微软雅黑" panose="020B0503020204020204" pitchFamily="34" charset="-122"/>
              </a:rPr>
              <a:t>Learning Solution</a:t>
            </a:r>
            <a:r>
              <a:rPr lang="zh-CN" altLang="en-US" sz="2400" dirty="0">
                <a:solidFill>
                  <a:srgbClr val="070707"/>
                </a:solidFill>
                <a:latin typeface="微软雅黑" panose="020B0503020204020204" pitchFamily="34" charset="-122"/>
                <a:ea typeface="微软雅黑" panose="020B0503020204020204" pitchFamily="34" charset="-122"/>
              </a:rPr>
              <a:t>）</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PINN (Physical-informed NN)</a:t>
            </a: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Deep Ritz method</a:t>
            </a: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WAN (Weak Adversarial Networks)</a:t>
            </a: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Deep BSDE (Backward Stochastic Differential Equation) method</a:t>
            </a: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a:t>
            </a:r>
          </a:p>
          <a:p>
            <a:pPr marL="342900" indent="-342900" algn="l">
              <a:lnSpc>
                <a:spcPct val="150000"/>
              </a:lnSpc>
              <a:buFont typeface="Wingdings" panose="05000000000000000000" pitchFamily="2" charset="2"/>
              <a:buChar char="p"/>
            </a:pPr>
            <a:r>
              <a:rPr lang="zh-CN" altLang="en-US" sz="2400" dirty="0">
                <a:solidFill>
                  <a:srgbClr val="070707"/>
                </a:solidFill>
                <a:latin typeface="微软雅黑" panose="020B0503020204020204" pitchFamily="34" charset="-122"/>
                <a:ea typeface="微软雅黑" panose="020B0503020204020204" pitchFamily="34" charset="-122"/>
              </a:rPr>
              <a:t>使用网络学习解算子（</a:t>
            </a:r>
            <a:r>
              <a:rPr lang="en-US" altLang="zh-CN" sz="2400" dirty="0">
                <a:solidFill>
                  <a:srgbClr val="070707"/>
                </a:solidFill>
                <a:latin typeface="微软雅黑" panose="020B0503020204020204" pitchFamily="34" charset="-122"/>
                <a:ea typeface="微软雅黑" panose="020B0503020204020204" pitchFamily="34" charset="-122"/>
              </a:rPr>
              <a:t>Learning Neural Operator</a:t>
            </a:r>
            <a:r>
              <a:rPr lang="zh-CN" altLang="en-US" sz="2400" dirty="0">
                <a:solidFill>
                  <a:srgbClr val="070707"/>
                </a:solidFill>
                <a:latin typeface="微软雅黑" panose="020B0503020204020204" pitchFamily="34" charset="-122"/>
                <a:ea typeface="微软雅黑" panose="020B0503020204020204" pitchFamily="34" charset="-122"/>
              </a:rPr>
              <a:t>）</a:t>
            </a:r>
            <a:endParaRPr lang="en-US" altLang="zh-CN" sz="24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sz="2000" dirty="0" err="1">
                <a:solidFill>
                  <a:srgbClr val="070707"/>
                </a:solidFill>
                <a:latin typeface="微软雅黑" panose="020B0503020204020204" pitchFamily="34" charset="-122"/>
                <a:ea typeface="微软雅黑" panose="020B0503020204020204" pitchFamily="34" charset="-122"/>
              </a:rPr>
              <a:t>DeepONet</a:t>
            </a:r>
            <a:endParaRPr lang="en-US" altLang="zh-CN" sz="2000"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FNO (Fourier Neural Operator)</a:t>
            </a:r>
          </a:p>
          <a:p>
            <a:pPr marL="800100" lvl="1" indent="-342900">
              <a:lnSpc>
                <a:spcPct val="150000"/>
              </a:lnSpc>
              <a:buFont typeface="Wingdings" panose="05000000000000000000" pitchFamily="2" charset="2"/>
              <a:buChar char="p"/>
            </a:pPr>
            <a:r>
              <a:rPr lang="en-US" altLang="zh-CN" sz="2000" dirty="0">
                <a:solidFill>
                  <a:srgbClr val="070707"/>
                </a:solidFill>
                <a:latin typeface="微软雅黑" panose="020B0503020204020204" pitchFamily="34" charset="-122"/>
                <a:ea typeface="微软雅黑" panose="020B0503020204020204" pitchFamily="34" charset="-122"/>
              </a:rPr>
              <a:t>…….</a:t>
            </a:r>
            <a:endParaRPr lang="zh-CN" altLang="en-US" sz="2000" dirty="0">
              <a:solidFill>
                <a:srgbClr val="07070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35" y="144826"/>
            <a:ext cx="2576687" cy="337358"/>
          </a:xfrm>
        </p:spPr>
        <p:txBody>
          <a:bodyPr/>
          <a:lstStyle/>
          <a:p>
            <a:r>
              <a:rPr lang="zh-CN" altLang="en-US" sz="2800"/>
              <a:t>目录</a:t>
            </a:r>
          </a:p>
        </p:txBody>
      </p:sp>
      <p:sp>
        <p:nvSpPr>
          <p:cNvPr id="3" name="文本框 2"/>
          <p:cNvSpPr txBox="1"/>
          <p:nvPr/>
        </p:nvSpPr>
        <p:spPr>
          <a:xfrm>
            <a:off x="3855154" y="2068697"/>
            <a:ext cx="413606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二、神经网络学习方程解</a:t>
            </a:r>
            <a:endParaRPr lang="en-US" altLang="zh-CN"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55154" y="2773419"/>
            <a:ext cx="4134465" cy="523220"/>
          </a:xfrm>
          <a:prstGeom prst="rect">
            <a:avLst/>
          </a:prstGeom>
          <a:noFill/>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三、神经网络学习解算子</a:t>
            </a:r>
          </a:p>
        </p:txBody>
      </p:sp>
      <p:sp>
        <p:nvSpPr>
          <p:cNvPr id="5" name="文本框 4"/>
          <p:cNvSpPr txBox="1"/>
          <p:nvPr/>
        </p:nvSpPr>
        <p:spPr>
          <a:xfrm>
            <a:off x="3855154" y="3484209"/>
            <a:ext cx="2339102" cy="523220"/>
          </a:xfrm>
          <a:prstGeom prst="rect">
            <a:avLst/>
          </a:prstGeom>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四、误差分析</a:t>
            </a:r>
          </a:p>
        </p:txBody>
      </p:sp>
      <p:sp>
        <p:nvSpPr>
          <p:cNvPr id="8" name="文本框 7"/>
          <p:cNvSpPr txBox="1"/>
          <p:nvPr/>
        </p:nvSpPr>
        <p:spPr>
          <a:xfrm>
            <a:off x="3855154" y="4194999"/>
            <a:ext cx="2698175" cy="523220"/>
          </a:xfrm>
          <a:prstGeom prst="rect">
            <a:avLst/>
          </a:prstGeom>
        </p:spPr>
        <p:txBody>
          <a:bodyPr wrap="none" rtlCol="0">
            <a:spAutoFit/>
          </a:bodyPr>
          <a:lstStyle/>
          <a:p>
            <a:pPr algn="l"/>
            <a:r>
              <a:rPr lang="zh-CN" altLang="en-US" sz="2800" b="1" dirty="0">
                <a:solidFill>
                  <a:srgbClr val="7F7F7F"/>
                </a:solidFill>
                <a:latin typeface="微软雅黑" panose="020B0503020204020204" pitchFamily="34" charset="-122"/>
                <a:ea typeface="微软雅黑" panose="020B0503020204020204" pitchFamily="34" charset="-122"/>
              </a:rPr>
              <a:t>五、应用与拓展</a:t>
            </a:r>
          </a:p>
        </p:txBody>
      </p:sp>
      <p:sp>
        <p:nvSpPr>
          <p:cNvPr id="7" name="文本框 6"/>
          <p:cNvSpPr txBox="1"/>
          <p:nvPr/>
        </p:nvSpPr>
        <p:spPr>
          <a:xfrm>
            <a:off x="3855154" y="1369204"/>
            <a:ext cx="1620957" cy="523220"/>
          </a:xfrm>
          <a:prstGeom prst="rect">
            <a:avLst/>
          </a:prstGeom>
          <a:noFill/>
        </p:spPr>
        <p:txBody>
          <a:bodyPr wrap="none" rtlCol="0">
            <a:spAutoFit/>
          </a:bodyPr>
          <a:lstStyle/>
          <a:p>
            <a:r>
              <a:rPr lang="zh-CN" altLang="en-US" sz="2800" b="1" dirty="0">
                <a:solidFill>
                  <a:srgbClr val="7F7F7F"/>
                </a:solidFill>
                <a:latin typeface="微软雅黑" panose="020B0503020204020204" pitchFamily="34" charset="-122"/>
                <a:ea typeface="微软雅黑" panose="020B0503020204020204" pitchFamily="34" charset="-122"/>
              </a:rPr>
              <a:t>一、介绍</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求解一个未知函数的思路</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DE1AEB9-18DD-945F-D705-B084B4E9F6B1}"/>
                  </a:ext>
                </a:extLst>
              </p:cNvPr>
              <p:cNvSpPr txBox="1"/>
              <p:nvPr/>
            </p:nvSpPr>
            <p:spPr>
              <a:xfrm>
                <a:off x="-260350" y="881853"/>
                <a:ext cx="5461000" cy="1080489"/>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𝐹</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𝑚𝑎</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𝑚</m:t>
                      </m:r>
                      <m:f>
                        <m:fPr>
                          <m:ctrlPr>
                            <a:rPr lang="en-US" altLang="zh-CN" sz="3200" b="0" i="1" smtClean="0">
                              <a:solidFill>
                                <a:schemeClr val="tx2"/>
                              </a:solidFill>
                              <a:latin typeface="Cambria Math" panose="02040503050406030204" pitchFamily="18" charset="0"/>
                            </a:rPr>
                          </m:ctrlPr>
                        </m:fPr>
                        <m:num>
                          <m:sSup>
                            <m:sSupPr>
                              <m:ctrlPr>
                                <a:rPr lang="en-US" altLang="zh-CN" sz="3200" b="0" i="1" smtClean="0">
                                  <a:solidFill>
                                    <a:schemeClr val="tx2"/>
                                  </a:solidFill>
                                  <a:latin typeface="Cambria Math" panose="02040503050406030204" pitchFamily="18" charset="0"/>
                                </a:rPr>
                              </m:ctrlPr>
                            </m:sSupPr>
                            <m:e>
                              <m:r>
                                <a:rPr lang="en-US" altLang="zh-CN" sz="3200" b="0" i="1" smtClean="0">
                                  <a:solidFill>
                                    <a:schemeClr val="tx2"/>
                                  </a:solidFill>
                                  <a:latin typeface="Cambria Math" panose="02040503050406030204" pitchFamily="18" charset="0"/>
                                </a:rPr>
                                <m:t>𝑑</m:t>
                              </m:r>
                            </m:e>
                            <m:sup>
                              <m:r>
                                <a:rPr lang="en-US" altLang="zh-CN" sz="3200" b="0" i="1" smtClean="0">
                                  <a:solidFill>
                                    <a:schemeClr val="tx2"/>
                                  </a:solidFill>
                                  <a:latin typeface="Cambria Math" panose="02040503050406030204" pitchFamily="18" charset="0"/>
                                </a:rPr>
                                <m:t>2</m:t>
                              </m:r>
                            </m:sup>
                          </m:sSup>
                          <m:r>
                            <a:rPr lang="en-US" altLang="zh-CN" sz="3200" b="0" i="1" smtClean="0">
                              <a:solidFill>
                                <a:schemeClr val="tx2"/>
                              </a:solidFill>
                              <a:latin typeface="Cambria Math" panose="02040503050406030204" pitchFamily="18" charset="0"/>
                            </a:rPr>
                            <m:t>𝑠</m:t>
                          </m:r>
                        </m:num>
                        <m:den>
                          <m:r>
                            <a:rPr lang="en-US" altLang="zh-CN" sz="3200" b="0" i="1" smtClean="0">
                              <a:solidFill>
                                <a:schemeClr val="tx2"/>
                              </a:solidFill>
                              <a:latin typeface="Cambria Math" panose="02040503050406030204" pitchFamily="18" charset="0"/>
                            </a:rPr>
                            <m:t>𝑑</m:t>
                          </m:r>
                          <m:sSup>
                            <m:sSupPr>
                              <m:ctrlPr>
                                <a:rPr lang="en-US" altLang="zh-CN" sz="3200" b="0" i="1" smtClean="0">
                                  <a:solidFill>
                                    <a:schemeClr val="tx2"/>
                                  </a:solidFill>
                                  <a:latin typeface="Cambria Math" panose="02040503050406030204" pitchFamily="18" charset="0"/>
                                </a:rPr>
                              </m:ctrlPr>
                            </m:sSupPr>
                            <m:e>
                              <m:r>
                                <a:rPr lang="en-US" altLang="zh-CN" sz="3200" b="0" i="1" smtClean="0">
                                  <a:solidFill>
                                    <a:schemeClr val="tx2"/>
                                  </a:solidFill>
                                  <a:latin typeface="Cambria Math" panose="02040503050406030204" pitchFamily="18" charset="0"/>
                                </a:rPr>
                                <m:t>𝑡</m:t>
                              </m:r>
                            </m:e>
                            <m:sup>
                              <m:r>
                                <a:rPr lang="en-US" altLang="zh-CN" sz="3200" b="0" i="1" smtClean="0">
                                  <a:solidFill>
                                    <a:schemeClr val="tx2"/>
                                  </a:solidFill>
                                  <a:latin typeface="Cambria Math" panose="02040503050406030204" pitchFamily="18" charset="0"/>
                                </a:rPr>
                                <m:t>2</m:t>
                              </m:r>
                            </m:sup>
                          </m:sSup>
                        </m:den>
                      </m:f>
                    </m:oMath>
                  </m:oMathPara>
                </a14:m>
                <a:endParaRPr lang="zh-CN" altLang="en-US" sz="3200" dirty="0">
                  <a:solidFill>
                    <a:schemeClr val="tx2"/>
                  </a:solidFill>
                </a:endParaRPr>
              </a:p>
            </p:txBody>
          </p:sp>
        </mc:Choice>
        <mc:Fallback xmlns="">
          <p:sp>
            <p:nvSpPr>
              <p:cNvPr id="4" name="文本框 3">
                <a:extLst>
                  <a:ext uri="{FF2B5EF4-FFF2-40B4-BE49-F238E27FC236}">
                    <a16:creationId xmlns:a16="http://schemas.microsoft.com/office/drawing/2014/main" id="{ADE1AEB9-18DD-945F-D705-B084B4E9F6B1}"/>
                  </a:ext>
                </a:extLst>
              </p:cNvPr>
              <p:cNvSpPr txBox="1">
                <a:spLocks noRot="1" noChangeAspect="1" noMove="1" noResize="1" noEditPoints="1" noAdjustHandles="1" noChangeArrowheads="1" noChangeShapeType="1" noTextEdit="1"/>
              </p:cNvSpPr>
              <p:nvPr/>
            </p:nvSpPr>
            <p:spPr>
              <a:xfrm>
                <a:off x="-260350" y="881853"/>
                <a:ext cx="5461000" cy="108048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14FBEA7-A9AF-8B50-CCC0-2C1E1640682F}"/>
                  </a:ext>
                </a:extLst>
              </p:cNvPr>
              <p:cNvSpPr txBox="1"/>
              <p:nvPr/>
            </p:nvSpPr>
            <p:spPr>
              <a:xfrm>
                <a:off x="3962400" y="1219723"/>
                <a:ext cx="3244850" cy="58477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𝐹</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𝑡</m:t>
                      </m:r>
                    </m:oMath>
                  </m:oMathPara>
                </a14:m>
                <a:endParaRPr lang="zh-CN" altLang="en-US" sz="3200" dirty="0">
                  <a:solidFill>
                    <a:schemeClr val="tx2"/>
                  </a:solidFill>
                </a:endParaRPr>
              </a:p>
            </p:txBody>
          </p:sp>
        </mc:Choice>
        <mc:Fallback xmlns="">
          <p:sp>
            <p:nvSpPr>
              <p:cNvPr id="5" name="文本框 4">
                <a:extLst>
                  <a:ext uri="{FF2B5EF4-FFF2-40B4-BE49-F238E27FC236}">
                    <a16:creationId xmlns:a16="http://schemas.microsoft.com/office/drawing/2014/main" id="{614FBEA7-A9AF-8B50-CCC0-2C1E1640682F}"/>
                  </a:ext>
                </a:extLst>
              </p:cNvPr>
              <p:cNvSpPr txBox="1">
                <a:spLocks noRot="1" noChangeAspect="1" noMove="1" noResize="1" noEditPoints="1" noAdjustHandles="1" noChangeArrowheads="1" noChangeShapeType="1" noTextEdit="1"/>
              </p:cNvSpPr>
              <p:nvPr/>
            </p:nvSpPr>
            <p:spPr>
              <a:xfrm>
                <a:off x="3962400" y="1219723"/>
                <a:ext cx="324485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B957D1-E094-D888-D970-E73C40993808}"/>
                  </a:ext>
                </a:extLst>
              </p:cNvPr>
              <p:cNvSpPr txBox="1"/>
              <p:nvPr/>
            </p:nvSpPr>
            <p:spPr>
              <a:xfrm>
                <a:off x="6921500" y="1255841"/>
                <a:ext cx="5461000" cy="584775"/>
              </a:xfrm>
              <a:prstGeom prst="rect">
                <a:avLst/>
              </a:prstGeom>
              <a:noFill/>
            </p:spPr>
            <p:txBody>
              <a:bodyPr wrap="square" rtlCol="0">
                <a:spAutoFit/>
              </a:bodyPr>
              <a:lstStyle/>
              <a:p>
                <a:pPr algn="l"/>
                <a:r>
                  <a:rPr lang="zh-CN" altLang="en-US" sz="3200" dirty="0">
                    <a:solidFill>
                      <a:schemeClr val="tx2"/>
                    </a:solidFill>
                  </a:rPr>
                  <a:t>静止开始位置</a:t>
                </a:r>
                <a:r>
                  <a:rPr lang="en-US" altLang="zh-CN" sz="3200" dirty="0">
                    <a:solidFill>
                      <a:schemeClr val="tx2"/>
                    </a:solidFill>
                  </a:rPr>
                  <a:t>0</a:t>
                </a:r>
                <a:r>
                  <a:rPr lang="zh-CN" altLang="en-US" sz="3200" dirty="0">
                    <a:solidFill>
                      <a:schemeClr val="tx2"/>
                    </a:solidFill>
                  </a:rPr>
                  <a:t>开始，求</a:t>
                </a:r>
                <a14:m>
                  <m:oMath xmlns:m="http://schemas.openxmlformats.org/officeDocument/2006/math">
                    <m:r>
                      <a:rPr lang="en-US" altLang="zh-CN" sz="3200" b="0" i="1" smtClean="0">
                        <a:solidFill>
                          <a:schemeClr val="tx2"/>
                        </a:solidFill>
                        <a:latin typeface="Cambria Math" panose="02040503050406030204" pitchFamily="18" charset="0"/>
                      </a:rPr>
                      <m:t>𝑠</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𝑡</m:t>
                    </m:r>
                    <m:r>
                      <a:rPr lang="en-US" altLang="zh-CN" sz="3200" b="0" i="1" smtClean="0">
                        <a:solidFill>
                          <a:schemeClr val="tx2"/>
                        </a:solidFill>
                        <a:latin typeface="Cambria Math" panose="02040503050406030204" pitchFamily="18" charset="0"/>
                      </a:rPr>
                      <m:t>)</m:t>
                    </m:r>
                  </m:oMath>
                </a14:m>
                <a:r>
                  <a:rPr lang="en-US" altLang="zh-CN" sz="3200" dirty="0">
                    <a:solidFill>
                      <a:schemeClr val="tx2"/>
                    </a:solidFill>
                  </a:rPr>
                  <a:t>.</a:t>
                </a:r>
                <a:endParaRPr lang="zh-CN" altLang="en-US" sz="3200" dirty="0">
                  <a:solidFill>
                    <a:schemeClr val="tx2"/>
                  </a:solidFill>
                </a:endParaRPr>
              </a:p>
            </p:txBody>
          </p:sp>
        </mc:Choice>
        <mc:Fallback xmlns="">
          <p:sp>
            <p:nvSpPr>
              <p:cNvPr id="6" name="文本框 5">
                <a:extLst>
                  <a:ext uri="{FF2B5EF4-FFF2-40B4-BE49-F238E27FC236}">
                    <a16:creationId xmlns:a16="http://schemas.microsoft.com/office/drawing/2014/main" id="{B5B957D1-E094-D888-D970-E73C40993808}"/>
                  </a:ext>
                </a:extLst>
              </p:cNvPr>
              <p:cNvSpPr txBox="1">
                <a:spLocks noRot="1" noChangeAspect="1" noMove="1" noResize="1" noEditPoints="1" noAdjustHandles="1" noChangeArrowheads="1" noChangeShapeType="1" noTextEdit="1"/>
              </p:cNvSpPr>
              <p:nvPr/>
            </p:nvSpPr>
            <p:spPr>
              <a:xfrm>
                <a:off x="6921500" y="1255841"/>
                <a:ext cx="5461000" cy="584775"/>
              </a:xfrm>
              <a:prstGeom prst="rect">
                <a:avLst/>
              </a:prstGeom>
              <a:blipFill>
                <a:blip r:embed="rId4"/>
                <a:stretch>
                  <a:fillRect l="-2790" t="-19792" b="-34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C8760C3-B9E5-52EF-6C93-51FAEA50106C}"/>
                  </a:ext>
                </a:extLst>
              </p:cNvPr>
              <p:cNvSpPr txBox="1"/>
              <p:nvPr/>
            </p:nvSpPr>
            <p:spPr>
              <a:xfrm>
                <a:off x="869950" y="1962342"/>
                <a:ext cx="5461000" cy="584775"/>
              </a:xfrm>
              <a:prstGeom prst="rect">
                <a:avLst/>
              </a:prstGeom>
              <a:noFill/>
            </p:spPr>
            <p:txBody>
              <a:bodyPr wrap="square" rtlCol="0">
                <a:spAutoFit/>
              </a:bodyPr>
              <a:lstStyle/>
              <a:p>
                <a:pPr algn="l"/>
                <a:r>
                  <a:rPr lang="zh-CN" altLang="en-US" sz="3200" dirty="0">
                    <a:solidFill>
                      <a:schemeClr val="tx2"/>
                    </a:solidFill>
                  </a:rPr>
                  <a:t>令</a:t>
                </a:r>
                <a14:m>
                  <m:oMath xmlns:m="http://schemas.openxmlformats.org/officeDocument/2006/math">
                    <m:r>
                      <a:rPr lang="en-US" altLang="zh-CN" sz="3200" b="0" i="1" smtClean="0">
                        <a:solidFill>
                          <a:schemeClr val="tx2"/>
                        </a:solidFill>
                        <a:latin typeface="Cambria Math" panose="02040503050406030204" pitchFamily="18" charset="0"/>
                      </a:rPr>
                      <m:t>𝑠</m:t>
                    </m:r>
                    <m:d>
                      <m:dPr>
                        <m:ctrlPr>
                          <a:rPr lang="en-US" altLang="zh-CN" sz="3200" b="0" i="1" smtClean="0">
                            <a:solidFill>
                              <a:schemeClr val="tx2"/>
                            </a:solidFill>
                            <a:latin typeface="Cambria Math" panose="02040503050406030204" pitchFamily="18" charset="0"/>
                          </a:rPr>
                        </m:ctrlPr>
                      </m:dPr>
                      <m:e>
                        <m:r>
                          <a:rPr lang="en-US" altLang="zh-CN" sz="3200" b="0" i="1" smtClean="0">
                            <a:solidFill>
                              <a:schemeClr val="tx2"/>
                            </a:solidFill>
                            <a:latin typeface="Cambria Math" panose="02040503050406030204" pitchFamily="18" charset="0"/>
                          </a:rPr>
                          <m:t>𝑡</m:t>
                        </m:r>
                      </m:e>
                    </m:d>
                    <m:r>
                      <a:rPr lang="en-US" altLang="zh-CN" sz="3200" b="0" i="1" smtClean="0">
                        <a:solidFill>
                          <a:schemeClr val="tx2"/>
                        </a:solidFill>
                        <a:latin typeface="Cambria Math" panose="02040503050406030204" pitchFamily="18" charset="0"/>
                      </a:rPr>
                      <m:t>=</m:t>
                    </m:r>
                    <m:sSub>
                      <m:sSubPr>
                        <m:ctrlPr>
                          <a:rPr lang="en-US" altLang="zh-CN" sz="3200" b="0" i="1" smtClean="0">
                            <a:solidFill>
                              <a:schemeClr val="tx2"/>
                            </a:solidFill>
                            <a:latin typeface="Cambria Math" panose="02040503050406030204" pitchFamily="18" charset="0"/>
                          </a:rPr>
                        </m:ctrlPr>
                      </m:sSubPr>
                      <m:e>
                        <m:r>
                          <m:rPr>
                            <m:sty m:val="p"/>
                          </m:rPr>
                          <a:rPr lang="en-US" altLang="zh-CN" sz="3200" b="0" i="0" smtClean="0">
                            <a:solidFill>
                              <a:schemeClr val="tx2"/>
                            </a:solidFill>
                            <a:latin typeface="Cambria Math" panose="02040503050406030204" pitchFamily="18" charset="0"/>
                          </a:rPr>
                          <m:t>c</m:t>
                        </m:r>
                      </m:e>
                      <m:sub>
                        <m:r>
                          <a:rPr lang="en-US" altLang="zh-CN" sz="3200" b="0" i="0" smtClean="0">
                            <a:solidFill>
                              <a:schemeClr val="tx2"/>
                            </a:solidFill>
                            <a:latin typeface="Cambria Math" panose="02040503050406030204" pitchFamily="18" charset="0"/>
                          </a:rPr>
                          <m:t>0</m:t>
                        </m:r>
                      </m:sub>
                    </m:sSub>
                    <m:r>
                      <a:rPr lang="en-US" altLang="zh-CN" sz="3200" b="0" i="0" smtClean="0">
                        <a:solidFill>
                          <a:schemeClr val="tx2"/>
                        </a:solidFill>
                        <a:latin typeface="Cambria Math" panose="02040503050406030204" pitchFamily="18" charset="0"/>
                      </a:rPr>
                      <m:t>+</m:t>
                    </m:r>
                    <m:sSub>
                      <m:sSubPr>
                        <m:ctrlPr>
                          <a:rPr lang="en-US" altLang="zh-CN" sz="3200" b="0" i="1" smtClean="0">
                            <a:solidFill>
                              <a:schemeClr val="tx2"/>
                            </a:solidFill>
                            <a:latin typeface="Cambria Math" panose="02040503050406030204" pitchFamily="18" charset="0"/>
                          </a:rPr>
                        </m:ctrlPr>
                      </m:sSubPr>
                      <m:e>
                        <m:r>
                          <m:rPr>
                            <m:sty m:val="p"/>
                          </m:rPr>
                          <a:rPr lang="en-US" altLang="zh-CN" sz="3200" b="0" i="0" smtClean="0">
                            <a:solidFill>
                              <a:schemeClr val="tx2"/>
                            </a:solidFill>
                            <a:latin typeface="Cambria Math" panose="02040503050406030204" pitchFamily="18" charset="0"/>
                          </a:rPr>
                          <m:t>c</m:t>
                        </m:r>
                      </m:e>
                      <m:sub>
                        <m:r>
                          <a:rPr lang="en-US" altLang="zh-CN" sz="3200" b="0" i="0" smtClean="0">
                            <a:solidFill>
                              <a:schemeClr val="tx2"/>
                            </a:solidFill>
                            <a:latin typeface="Cambria Math" panose="02040503050406030204" pitchFamily="18" charset="0"/>
                          </a:rPr>
                          <m:t>1</m:t>
                        </m:r>
                      </m:sub>
                    </m:sSub>
                    <m:r>
                      <m:rPr>
                        <m:sty m:val="p"/>
                      </m:rPr>
                      <a:rPr lang="en-US" altLang="zh-CN" sz="3200" b="0" i="0" smtClean="0">
                        <a:solidFill>
                          <a:schemeClr val="tx2"/>
                        </a:solidFill>
                        <a:latin typeface="Cambria Math" panose="02040503050406030204" pitchFamily="18" charset="0"/>
                      </a:rPr>
                      <m:t>t</m:t>
                    </m:r>
                    <m:r>
                      <a:rPr lang="en-US" altLang="zh-CN" sz="3200" b="0" i="0" smtClean="0">
                        <a:solidFill>
                          <a:schemeClr val="tx2"/>
                        </a:solidFill>
                        <a:latin typeface="Cambria Math" panose="02040503050406030204" pitchFamily="18" charset="0"/>
                      </a:rPr>
                      <m:t>+</m:t>
                    </m:r>
                    <m:sSub>
                      <m:sSubPr>
                        <m:ctrlPr>
                          <a:rPr lang="en-US" altLang="zh-CN" sz="3200" b="0" i="1" smtClean="0">
                            <a:solidFill>
                              <a:schemeClr val="tx2"/>
                            </a:solidFill>
                            <a:latin typeface="Cambria Math" panose="02040503050406030204" pitchFamily="18" charset="0"/>
                          </a:rPr>
                        </m:ctrlPr>
                      </m:sSubPr>
                      <m:e>
                        <m:r>
                          <m:rPr>
                            <m:sty m:val="p"/>
                          </m:rPr>
                          <a:rPr lang="en-US" altLang="zh-CN" sz="3200" b="0" i="0" smtClean="0">
                            <a:solidFill>
                              <a:schemeClr val="tx2"/>
                            </a:solidFill>
                            <a:latin typeface="Cambria Math" panose="02040503050406030204" pitchFamily="18" charset="0"/>
                          </a:rPr>
                          <m:t>c</m:t>
                        </m:r>
                      </m:e>
                      <m:sub>
                        <m:r>
                          <a:rPr lang="en-US" altLang="zh-CN" sz="3200" b="0" i="0" smtClean="0">
                            <a:solidFill>
                              <a:schemeClr val="tx2"/>
                            </a:solidFill>
                            <a:latin typeface="Cambria Math" panose="02040503050406030204" pitchFamily="18" charset="0"/>
                          </a:rPr>
                          <m:t>2</m:t>
                        </m:r>
                      </m:sub>
                    </m:sSub>
                    <m:sSup>
                      <m:sSupPr>
                        <m:ctrlPr>
                          <a:rPr lang="en-US" altLang="zh-CN" sz="3200" b="0" i="1" smtClean="0">
                            <a:solidFill>
                              <a:schemeClr val="tx2"/>
                            </a:solidFill>
                            <a:latin typeface="Cambria Math" panose="02040503050406030204" pitchFamily="18" charset="0"/>
                          </a:rPr>
                        </m:ctrlPr>
                      </m:sSupPr>
                      <m:e>
                        <m:r>
                          <m:rPr>
                            <m:sty m:val="p"/>
                          </m:rPr>
                          <a:rPr lang="en-US" altLang="zh-CN" sz="3200" b="0" i="0" smtClean="0">
                            <a:solidFill>
                              <a:schemeClr val="tx2"/>
                            </a:solidFill>
                            <a:latin typeface="Cambria Math" panose="02040503050406030204" pitchFamily="18" charset="0"/>
                          </a:rPr>
                          <m:t>t</m:t>
                        </m:r>
                      </m:e>
                      <m:sup>
                        <m:r>
                          <a:rPr lang="en-US" altLang="zh-CN" sz="3200" b="0" i="0" smtClean="0">
                            <a:solidFill>
                              <a:schemeClr val="tx2"/>
                            </a:solidFill>
                            <a:latin typeface="Cambria Math" panose="02040503050406030204" pitchFamily="18" charset="0"/>
                          </a:rPr>
                          <m:t>2</m:t>
                        </m:r>
                      </m:sup>
                    </m:sSup>
                  </m:oMath>
                </a14:m>
                <a:r>
                  <a:rPr lang="en-US" altLang="zh-CN" sz="3200" dirty="0">
                    <a:solidFill>
                      <a:schemeClr val="tx2"/>
                    </a:solidFill>
                  </a:rPr>
                  <a:t>.</a:t>
                </a:r>
                <a:endParaRPr lang="zh-CN" altLang="en-US" sz="3200" dirty="0">
                  <a:solidFill>
                    <a:schemeClr val="tx2"/>
                  </a:solidFill>
                </a:endParaRPr>
              </a:p>
            </p:txBody>
          </p:sp>
        </mc:Choice>
        <mc:Fallback xmlns="">
          <p:sp>
            <p:nvSpPr>
              <p:cNvPr id="7" name="文本框 6">
                <a:extLst>
                  <a:ext uri="{FF2B5EF4-FFF2-40B4-BE49-F238E27FC236}">
                    <a16:creationId xmlns:a16="http://schemas.microsoft.com/office/drawing/2014/main" id="{CC8760C3-B9E5-52EF-6C93-51FAEA50106C}"/>
                  </a:ext>
                </a:extLst>
              </p:cNvPr>
              <p:cNvSpPr txBox="1">
                <a:spLocks noRot="1" noChangeAspect="1" noMove="1" noResize="1" noEditPoints="1" noAdjustHandles="1" noChangeArrowheads="1" noChangeShapeType="1" noTextEdit="1"/>
              </p:cNvSpPr>
              <p:nvPr/>
            </p:nvSpPr>
            <p:spPr>
              <a:xfrm>
                <a:off x="869950" y="1962342"/>
                <a:ext cx="5461000" cy="584775"/>
              </a:xfrm>
              <a:prstGeom prst="rect">
                <a:avLst/>
              </a:prstGeom>
              <a:blipFill>
                <a:blip r:embed="rId5"/>
                <a:stretch>
                  <a:fillRect l="-2902" t="-19792" b="-34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CEE3972-25D5-AE23-0943-CF4A499346CF}"/>
                  </a:ext>
                </a:extLst>
              </p:cNvPr>
              <p:cNvSpPr txBox="1"/>
              <p:nvPr/>
            </p:nvSpPr>
            <p:spPr>
              <a:xfrm>
                <a:off x="736600" y="2840537"/>
                <a:ext cx="4248150" cy="833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rPr>
                        <m:t>𝑚</m:t>
                      </m:r>
                      <m:f>
                        <m:fPr>
                          <m:ctrlPr>
                            <a:rPr lang="en-US" altLang="zh-CN" sz="2400" b="0" i="1" smtClean="0">
                              <a:solidFill>
                                <a:schemeClr val="tx2"/>
                              </a:solidFill>
                              <a:latin typeface="Cambria Math" panose="02040503050406030204" pitchFamily="18" charset="0"/>
                            </a:rPr>
                          </m:ctrlPr>
                        </m:fPr>
                        <m:num>
                          <m:sSup>
                            <m:sSupPr>
                              <m:ctrlPr>
                                <a:rPr lang="en-US" altLang="zh-CN" sz="2400" b="0" i="1" smtClean="0">
                                  <a:solidFill>
                                    <a:schemeClr val="tx2"/>
                                  </a:solidFill>
                                  <a:latin typeface="Cambria Math" panose="02040503050406030204" pitchFamily="18" charset="0"/>
                                </a:rPr>
                              </m:ctrlPr>
                            </m:sSupPr>
                            <m:e>
                              <m:r>
                                <a:rPr lang="en-US" altLang="zh-CN" sz="2400" b="0" i="1" smtClean="0">
                                  <a:solidFill>
                                    <a:schemeClr val="tx2"/>
                                  </a:solidFill>
                                  <a:latin typeface="Cambria Math" panose="02040503050406030204" pitchFamily="18" charset="0"/>
                                </a:rPr>
                                <m:t>𝑑</m:t>
                              </m:r>
                            </m:e>
                            <m:sup>
                              <m:r>
                                <a:rPr lang="en-US" altLang="zh-CN" sz="2400" b="0" i="1" smtClean="0">
                                  <a:solidFill>
                                    <a:schemeClr val="tx2"/>
                                  </a:solidFill>
                                  <a:latin typeface="Cambria Math" panose="02040503050406030204" pitchFamily="18" charset="0"/>
                                </a:rPr>
                                <m:t>2</m:t>
                              </m:r>
                            </m:sup>
                          </m:sSup>
                          <m:r>
                            <a:rPr lang="zh-CN" altLang="en-US" sz="2400" i="1">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m:rPr>
                                  <m:sty m:val="p"/>
                                </m:rPr>
                                <a:rPr lang="en-US" altLang="zh-CN" sz="2400">
                                  <a:solidFill>
                                    <a:schemeClr val="tx2"/>
                                  </a:solidFill>
                                  <a:latin typeface="Cambria Math" panose="02040503050406030204" pitchFamily="18" charset="0"/>
                                </a:rPr>
                                <m:t>c</m:t>
                              </m:r>
                            </m:e>
                            <m:sub>
                              <m:r>
                                <a:rPr lang="en-US" altLang="zh-CN" sz="2400">
                                  <a:solidFill>
                                    <a:schemeClr val="tx2"/>
                                  </a:solidFill>
                                  <a:latin typeface="Cambria Math" panose="02040503050406030204" pitchFamily="18" charset="0"/>
                                </a:rPr>
                                <m:t>0</m:t>
                              </m:r>
                            </m:sub>
                          </m:sSub>
                          <m:r>
                            <a:rPr lang="en-US" altLang="zh-CN" sz="240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m:rPr>
                                  <m:sty m:val="p"/>
                                </m:rPr>
                                <a:rPr lang="en-US" altLang="zh-CN" sz="2400">
                                  <a:solidFill>
                                    <a:schemeClr val="tx2"/>
                                  </a:solidFill>
                                  <a:latin typeface="Cambria Math" panose="02040503050406030204" pitchFamily="18" charset="0"/>
                                </a:rPr>
                                <m:t>c</m:t>
                              </m:r>
                            </m:e>
                            <m:sub>
                              <m:r>
                                <a:rPr lang="en-US" altLang="zh-CN" sz="2400">
                                  <a:solidFill>
                                    <a:schemeClr val="tx2"/>
                                  </a:solidFill>
                                  <a:latin typeface="Cambria Math" panose="02040503050406030204" pitchFamily="18" charset="0"/>
                                </a:rPr>
                                <m:t>1</m:t>
                              </m:r>
                            </m:sub>
                          </m:sSub>
                          <m:r>
                            <m:rPr>
                              <m:sty m:val="p"/>
                            </m:rPr>
                            <a:rPr lang="en-US" altLang="zh-CN" sz="2400">
                              <a:solidFill>
                                <a:schemeClr val="tx2"/>
                              </a:solidFill>
                              <a:latin typeface="Cambria Math" panose="02040503050406030204" pitchFamily="18" charset="0"/>
                            </a:rPr>
                            <m:t>t</m:t>
                          </m:r>
                          <m:r>
                            <a:rPr lang="en-US" altLang="zh-CN" sz="240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m:rPr>
                                  <m:sty m:val="p"/>
                                </m:rPr>
                                <a:rPr lang="en-US" altLang="zh-CN" sz="2400">
                                  <a:solidFill>
                                    <a:schemeClr val="tx2"/>
                                  </a:solidFill>
                                  <a:latin typeface="Cambria Math" panose="02040503050406030204" pitchFamily="18" charset="0"/>
                                </a:rPr>
                                <m:t>c</m:t>
                              </m:r>
                            </m:e>
                            <m:sub>
                              <m:r>
                                <a:rPr lang="en-US" altLang="zh-CN" sz="2400">
                                  <a:solidFill>
                                    <a:schemeClr val="tx2"/>
                                  </a:solidFill>
                                  <a:latin typeface="Cambria Math" panose="02040503050406030204" pitchFamily="18" charset="0"/>
                                </a:rPr>
                                <m:t>2</m:t>
                              </m:r>
                            </m:sub>
                          </m:sSub>
                          <m:sSup>
                            <m:sSupPr>
                              <m:ctrlPr>
                                <a:rPr lang="en-US" altLang="zh-CN" sz="2400" i="1">
                                  <a:solidFill>
                                    <a:schemeClr val="tx2"/>
                                  </a:solidFill>
                                  <a:latin typeface="Cambria Math" panose="02040503050406030204" pitchFamily="18" charset="0"/>
                                </a:rPr>
                              </m:ctrlPr>
                            </m:sSupPr>
                            <m:e>
                              <m:r>
                                <m:rPr>
                                  <m:sty m:val="p"/>
                                </m:rPr>
                                <a:rPr lang="en-US" altLang="zh-CN" sz="2400">
                                  <a:solidFill>
                                    <a:schemeClr val="tx2"/>
                                  </a:solidFill>
                                  <a:latin typeface="Cambria Math" panose="02040503050406030204" pitchFamily="18" charset="0"/>
                                </a:rPr>
                                <m:t>t</m:t>
                              </m:r>
                            </m:e>
                            <m:sup>
                              <m:r>
                                <a:rPr lang="en-US" altLang="zh-CN" sz="2400">
                                  <a:solidFill>
                                    <a:schemeClr val="tx2"/>
                                  </a:solidFill>
                                  <a:latin typeface="Cambria Math" panose="02040503050406030204" pitchFamily="18" charset="0"/>
                                </a:rPr>
                                <m:t>2</m:t>
                              </m:r>
                            </m:sup>
                          </m:sSup>
                          <m:r>
                            <a:rPr lang="zh-CN" altLang="en-US" sz="2400" i="1" smtClean="0">
                              <a:solidFill>
                                <a:schemeClr val="tx2"/>
                              </a:solidFill>
                              <a:latin typeface="Cambria Math" panose="02040503050406030204" pitchFamily="18" charset="0"/>
                            </a:rPr>
                            <m:t>）</m:t>
                          </m:r>
                        </m:num>
                        <m:den>
                          <m:r>
                            <a:rPr lang="en-US" altLang="zh-CN" sz="2400" b="0" i="1" smtClean="0">
                              <a:solidFill>
                                <a:schemeClr val="tx2"/>
                              </a:solidFill>
                              <a:latin typeface="Cambria Math" panose="02040503050406030204" pitchFamily="18" charset="0"/>
                            </a:rPr>
                            <m:t>𝑑</m:t>
                          </m:r>
                          <m:sSup>
                            <m:sSupPr>
                              <m:ctrlPr>
                                <a:rPr lang="en-US" altLang="zh-CN" sz="2400" b="0" i="1" smtClean="0">
                                  <a:solidFill>
                                    <a:schemeClr val="tx2"/>
                                  </a:solidFill>
                                  <a:latin typeface="Cambria Math" panose="02040503050406030204" pitchFamily="18" charset="0"/>
                                </a:rPr>
                              </m:ctrlPr>
                            </m:sSupPr>
                            <m:e>
                              <m:r>
                                <a:rPr lang="en-US" altLang="zh-CN" sz="2400" b="0" i="1" smtClean="0">
                                  <a:solidFill>
                                    <a:schemeClr val="tx2"/>
                                  </a:solidFill>
                                  <a:latin typeface="Cambria Math" panose="02040503050406030204" pitchFamily="18" charset="0"/>
                                </a:rPr>
                                <m:t>𝑡</m:t>
                              </m:r>
                            </m:e>
                            <m:sup>
                              <m:r>
                                <a:rPr lang="en-US" altLang="zh-CN" sz="2400" b="0" i="1" smtClean="0">
                                  <a:solidFill>
                                    <a:schemeClr val="tx2"/>
                                  </a:solidFill>
                                  <a:latin typeface="Cambria Math" panose="02040503050406030204" pitchFamily="18" charset="0"/>
                                </a:rPr>
                                <m:t>2</m:t>
                              </m:r>
                            </m:sup>
                          </m:sSup>
                        </m:den>
                      </m:f>
                      <m:r>
                        <a:rPr lang="en-US" altLang="zh-CN" sz="2400" b="0" i="1" smtClean="0">
                          <a:solidFill>
                            <a:schemeClr val="tx2"/>
                          </a:solidFill>
                          <a:latin typeface="Cambria Math" panose="02040503050406030204" pitchFamily="18" charset="0"/>
                        </a:rPr>
                        <m:t>=</m:t>
                      </m:r>
                      <m:r>
                        <a:rPr lang="en-US" altLang="zh-CN" sz="2400" b="0" i="1" smtClean="0">
                          <a:solidFill>
                            <a:schemeClr val="tx2"/>
                          </a:solidFill>
                          <a:latin typeface="Cambria Math" panose="02040503050406030204" pitchFamily="18" charset="0"/>
                        </a:rPr>
                        <m:t>𝑡</m:t>
                      </m:r>
                    </m:oMath>
                  </m:oMathPara>
                </a14:m>
                <a:endParaRPr lang="zh-CN" altLang="en-US" sz="2400" dirty="0"/>
              </a:p>
            </p:txBody>
          </p:sp>
        </mc:Choice>
        <mc:Fallback xmlns="">
          <p:sp>
            <p:nvSpPr>
              <p:cNvPr id="9" name="文本框 8">
                <a:extLst>
                  <a:ext uri="{FF2B5EF4-FFF2-40B4-BE49-F238E27FC236}">
                    <a16:creationId xmlns:a16="http://schemas.microsoft.com/office/drawing/2014/main" id="{8CEE3972-25D5-AE23-0943-CF4A499346CF}"/>
                  </a:ext>
                </a:extLst>
              </p:cNvPr>
              <p:cNvSpPr txBox="1">
                <a:spLocks noRot="1" noChangeAspect="1" noMove="1" noResize="1" noEditPoints="1" noAdjustHandles="1" noChangeArrowheads="1" noChangeShapeType="1" noTextEdit="1"/>
              </p:cNvSpPr>
              <p:nvPr/>
            </p:nvSpPr>
            <p:spPr>
              <a:xfrm>
                <a:off x="736600" y="2840537"/>
                <a:ext cx="4248150" cy="8334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022F8DD-FC5D-3F86-86CC-17677C5A328F}"/>
                  </a:ext>
                </a:extLst>
              </p:cNvPr>
              <p:cNvSpPr txBox="1"/>
              <p:nvPr/>
            </p:nvSpPr>
            <p:spPr>
              <a:xfrm>
                <a:off x="857250" y="4988865"/>
                <a:ext cx="3365501" cy="800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chemeClr val="tx2"/>
                              </a:solidFill>
                              <a:latin typeface="Cambria Math" panose="02040503050406030204" pitchFamily="18" charset="0"/>
                            </a:rPr>
                          </m:ctrlPr>
                        </m:fPr>
                        <m:num>
                          <m:r>
                            <a:rPr lang="en-US" altLang="zh-CN" sz="2400" b="0" i="1" smtClean="0">
                              <a:solidFill>
                                <a:schemeClr val="tx2"/>
                              </a:solidFill>
                              <a:latin typeface="Cambria Math" panose="02040503050406030204" pitchFamily="18" charset="0"/>
                            </a:rPr>
                            <m:t>𝑑𝑠</m:t>
                          </m:r>
                        </m:num>
                        <m:den>
                          <m:r>
                            <a:rPr lang="en-US" altLang="zh-CN" sz="2400" b="0" i="1" smtClean="0">
                              <a:solidFill>
                                <a:schemeClr val="tx2"/>
                              </a:solidFill>
                              <a:latin typeface="Cambria Math" panose="02040503050406030204" pitchFamily="18" charset="0"/>
                            </a:rPr>
                            <m:t>𝑑𝑡</m:t>
                          </m:r>
                        </m:den>
                      </m:f>
                      <m:sSub>
                        <m:sSubPr>
                          <m:ctrlPr>
                            <a:rPr lang="en-US" altLang="zh-CN" sz="2400" b="0" i="1" smtClean="0">
                              <a:solidFill>
                                <a:schemeClr val="tx2"/>
                              </a:solidFill>
                              <a:latin typeface="Cambria Math" panose="02040503050406030204" pitchFamily="18" charset="0"/>
                            </a:rPr>
                          </m:ctrlPr>
                        </m:sSubPr>
                        <m:e>
                          <m:d>
                            <m:dPr>
                              <m:begChr m:val=""/>
                              <m:endChr m:val="|"/>
                              <m:ctrlPr>
                                <a:rPr lang="en-US" altLang="zh-CN" sz="2400" b="0" i="1" smtClean="0">
                                  <a:solidFill>
                                    <a:schemeClr val="tx2"/>
                                  </a:solidFill>
                                  <a:latin typeface="Cambria Math" panose="02040503050406030204" pitchFamily="18" charset="0"/>
                                </a:rPr>
                              </m:ctrlPr>
                            </m:dPr>
                            <m:e>
                              <m:r>
                                <a:rPr lang="zh-CN" altLang="en-US" sz="2400">
                                  <a:solidFill>
                                    <a:schemeClr val="tx2"/>
                                  </a:solidFill>
                                  <a:latin typeface="Cambria Math" panose="02040503050406030204" pitchFamily="18" charset="0"/>
                                </a:rPr>
                                <m:t>​</m:t>
                              </m:r>
                            </m:e>
                          </m:d>
                        </m:e>
                        <m:sub>
                          <m:r>
                            <a:rPr lang="en-US" altLang="zh-CN" sz="2400" b="0" i="1" smtClean="0">
                              <a:solidFill>
                                <a:schemeClr val="tx2"/>
                              </a:solidFill>
                              <a:latin typeface="Cambria Math" panose="02040503050406030204" pitchFamily="18" charset="0"/>
                            </a:rPr>
                            <m:t>𝑡</m:t>
                          </m:r>
                          <m:r>
                            <a:rPr lang="en-US" altLang="zh-CN" sz="2400" b="0" i="1" smtClean="0">
                              <a:solidFill>
                                <a:schemeClr val="tx2"/>
                              </a:solidFill>
                              <a:latin typeface="Cambria Math" panose="02040503050406030204" pitchFamily="18" charset="0"/>
                            </a:rPr>
                            <m:t>=0</m:t>
                          </m:r>
                        </m:sub>
                      </m:sSub>
                      <m:r>
                        <a:rPr lang="en-US" altLang="zh-CN" sz="2400" b="0" i="1" smtClean="0">
                          <a:solidFill>
                            <a:schemeClr val="tx2"/>
                          </a:solidFill>
                          <a:latin typeface="Cambria Math" panose="02040503050406030204" pitchFamily="18" charset="0"/>
                        </a:rPr>
                        <m:t>=0</m:t>
                      </m:r>
                    </m:oMath>
                  </m:oMathPara>
                </a14:m>
                <a:endParaRPr lang="zh-CN" altLang="en-US" sz="2400" dirty="0">
                  <a:solidFill>
                    <a:schemeClr val="tx2"/>
                  </a:solidFill>
                </a:endParaRPr>
              </a:p>
            </p:txBody>
          </p:sp>
        </mc:Choice>
        <mc:Fallback xmlns="">
          <p:sp>
            <p:nvSpPr>
              <p:cNvPr id="12" name="文本框 11">
                <a:extLst>
                  <a:ext uri="{FF2B5EF4-FFF2-40B4-BE49-F238E27FC236}">
                    <a16:creationId xmlns:a16="http://schemas.microsoft.com/office/drawing/2014/main" id="{A022F8DD-FC5D-3F86-86CC-17677C5A328F}"/>
                  </a:ext>
                </a:extLst>
              </p:cNvPr>
              <p:cNvSpPr txBox="1">
                <a:spLocks noRot="1" noChangeAspect="1" noMove="1" noResize="1" noEditPoints="1" noAdjustHandles="1" noChangeArrowheads="1" noChangeShapeType="1" noTextEdit="1"/>
              </p:cNvSpPr>
              <p:nvPr/>
            </p:nvSpPr>
            <p:spPr>
              <a:xfrm>
                <a:off x="857250" y="4988865"/>
                <a:ext cx="3365501" cy="80028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D500C0A-C724-12B2-142B-8FB1143B2F71}"/>
                  </a:ext>
                </a:extLst>
              </p:cNvPr>
              <p:cNvSpPr txBox="1"/>
              <p:nvPr/>
            </p:nvSpPr>
            <p:spPr>
              <a:xfrm>
                <a:off x="1485900" y="4122810"/>
                <a:ext cx="18669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rPr>
                        <m:t>𝑠</m:t>
                      </m:r>
                      <m:d>
                        <m:dPr>
                          <m:ctrlPr>
                            <a:rPr lang="en-US" altLang="zh-CN" sz="2400" b="0" i="1" smtClean="0">
                              <a:solidFill>
                                <a:schemeClr val="tx2"/>
                              </a:solidFill>
                              <a:latin typeface="Cambria Math" panose="02040503050406030204" pitchFamily="18" charset="0"/>
                            </a:rPr>
                          </m:ctrlPr>
                        </m:dPr>
                        <m:e>
                          <m:r>
                            <a:rPr lang="en-US" altLang="zh-CN" sz="2400" b="0" i="1" smtClean="0">
                              <a:solidFill>
                                <a:schemeClr val="tx2"/>
                              </a:solidFill>
                              <a:latin typeface="Cambria Math" panose="02040503050406030204" pitchFamily="18" charset="0"/>
                            </a:rPr>
                            <m:t>0</m:t>
                          </m:r>
                        </m:e>
                      </m:d>
                      <m:r>
                        <a:rPr lang="en-US" altLang="zh-CN" sz="2400" b="0" i="1" smtClean="0">
                          <a:solidFill>
                            <a:schemeClr val="tx2"/>
                          </a:solidFill>
                          <a:latin typeface="Cambria Math" panose="02040503050406030204" pitchFamily="18" charset="0"/>
                        </a:rPr>
                        <m:t>=0</m:t>
                      </m:r>
                    </m:oMath>
                  </m:oMathPara>
                </a14:m>
                <a:endParaRPr lang="en-US" altLang="zh-CN" sz="2400" dirty="0"/>
              </a:p>
            </p:txBody>
          </p:sp>
        </mc:Choice>
        <mc:Fallback xmlns="">
          <p:sp>
            <p:nvSpPr>
              <p:cNvPr id="14" name="文本框 13">
                <a:extLst>
                  <a:ext uri="{FF2B5EF4-FFF2-40B4-BE49-F238E27FC236}">
                    <a16:creationId xmlns:a16="http://schemas.microsoft.com/office/drawing/2014/main" id="{3D500C0A-C724-12B2-142B-8FB1143B2F71}"/>
                  </a:ext>
                </a:extLst>
              </p:cNvPr>
              <p:cNvSpPr txBox="1">
                <a:spLocks noRot="1" noChangeAspect="1" noMove="1" noResize="1" noEditPoints="1" noAdjustHandles="1" noChangeArrowheads="1" noChangeShapeType="1" noTextEdit="1"/>
              </p:cNvSpPr>
              <p:nvPr/>
            </p:nvSpPr>
            <p:spPr>
              <a:xfrm>
                <a:off x="1485900" y="4122810"/>
                <a:ext cx="1866900"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E256007-8EBB-3E2D-6657-2B286DE7136F}"/>
                  </a:ext>
                </a:extLst>
              </p:cNvPr>
              <p:cNvSpPr txBox="1"/>
              <p:nvPr/>
            </p:nvSpPr>
            <p:spPr>
              <a:xfrm>
                <a:off x="6540500" y="2693777"/>
                <a:ext cx="5238750" cy="11553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400" b="0" i="1" smtClean="0">
                              <a:solidFill>
                                <a:schemeClr val="tx2"/>
                              </a:solidFill>
                              <a:latin typeface="Cambria Math" panose="02040503050406030204" pitchFamily="18" charset="0"/>
                            </a:rPr>
                          </m:ctrlPr>
                        </m:naryPr>
                        <m:sub>
                          <m:r>
                            <m:rPr>
                              <m:brk m:alnAt="7"/>
                            </m:rPr>
                            <a:rPr lang="en-US" altLang="zh-CN" sz="2400" b="0" i="1" smtClean="0">
                              <a:solidFill>
                                <a:schemeClr val="tx2"/>
                              </a:solidFill>
                              <a:latin typeface="Cambria Math" panose="02040503050406030204" pitchFamily="18" charset="0"/>
                            </a:rPr>
                            <m:t>𝑡</m:t>
                          </m:r>
                        </m:sub>
                        <m:sup/>
                        <m:e>
                          <m:sSup>
                            <m:sSupPr>
                              <m:ctrlPr>
                                <a:rPr lang="en-US" altLang="zh-CN" sz="2400" i="1">
                                  <a:solidFill>
                                    <a:schemeClr val="tx2"/>
                                  </a:solidFill>
                                  <a:latin typeface="Cambria Math" panose="02040503050406030204" pitchFamily="18" charset="0"/>
                                </a:rPr>
                              </m:ctrlPr>
                            </m:sSupPr>
                            <m:e>
                              <m:d>
                                <m:dPr>
                                  <m:begChr m:val="‖"/>
                                  <m:endChr m:val="‖"/>
                                  <m:ctrlPr>
                                    <a:rPr lang="en-US" altLang="zh-CN" sz="2400" i="1">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𝑚</m:t>
                                  </m:r>
                                  <m:f>
                                    <m:fPr>
                                      <m:ctrlPr>
                                        <a:rPr lang="en-US" altLang="zh-CN" sz="2400" i="1">
                                          <a:solidFill>
                                            <a:schemeClr val="tx2"/>
                                          </a:solidFill>
                                          <a:latin typeface="Cambria Math" panose="02040503050406030204" pitchFamily="18" charset="0"/>
                                        </a:rPr>
                                      </m:ctrlPr>
                                    </m:fPr>
                                    <m:num>
                                      <m:sSup>
                                        <m:sSupPr>
                                          <m:ctrlPr>
                                            <a:rPr lang="en-US" altLang="zh-CN" sz="2400" i="1">
                                              <a:solidFill>
                                                <a:schemeClr val="tx2"/>
                                              </a:solidFill>
                                              <a:latin typeface="Cambria Math" panose="02040503050406030204" pitchFamily="18" charset="0"/>
                                            </a:rPr>
                                          </m:ctrlPr>
                                        </m:sSupPr>
                                        <m:e>
                                          <m:r>
                                            <a:rPr lang="en-US" altLang="zh-CN" sz="2400" i="1">
                                              <a:solidFill>
                                                <a:schemeClr val="tx2"/>
                                              </a:solidFill>
                                              <a:latin typeface="Cambria Math" panose="02040503050406030204" pitchFamily="18" charset="0"/>
                                            </a:rPr>
                                            <m:t>𝑑</m:t>
                                          </m:r>
                                        </m:e>
                                        <m:sup>
                                          <m:r>
                                            <a:rPr lang="en-US" altLang="zh-CN" sz="2400" i="1">
                                              <a:solidFill>
                                                <a:schemeClr val="tx2"/>
                                              </a:solidFill>
                                              <a:latin typeface="Cambria Math" panose="02040503050406030204" pitchFamily="18" charset="0"/>
                                            </a:rPr>
                                            <m:t>2</m:t>
                                          </m:r>
                                        </m:sup>
                                      </m:sSup>
                                      <m:d>
                                        <m:dPr>
                                          <m:begChr m:val="（"/>
                                          <m:endChr m:val="）"/>
                                          <m:ctrlPr>
                                            <a:rPr lang="zh-CN" altLang="en-US"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m:rPr>
                                                  <m:sty m:val="p"/>
                                                </m:rPr>
                                                <a:rPr lang="en-US" altLang="zh-CN" sz="2400">
                                                  <a:solidFill>
                                                    <a:schemeClr val="tx2"/>
                                                  </a:solidFill>
                                                  <a:latin typeface="Cambria Math" panose="02040503050406030204" pitchFamily="18" charset="0"/>
                                                </a:rPr>
                                                <m:t>c</m:t>
                                              </m:r>
                                            </m:e>
                                            <m:sub>
                                              <m:r>
                                                <a:rPr lang="en-US" altLang="zh-CN" sz="2400">
                                                  <a:solidFill>
                                                    <a:schemeClr val="tx2"/>
                                                  </a:solidFill>
                                                  <a:latin typeface="Cambria Math" panose="02040503050406030204" pitchFamily="18" charset="0"/>
                                                </a:rPr>
                                                <m:t>0</m:t>
                                              </m:r>
                                            </m:sub>
                                          </m:sSub>
                                          <m:r>
                                            <a:rPr lang="en-US" altLang="zh-CN" sz="240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m:rPr>
                                                  <m:sty m:val="p"/>
                                                </m:rPr>
                                                <a:rPr lang="en-US" altLang="zh-CN" sz="2400">
                                                  <a:solidFill>
                                                    <a:schemeClr val="tx2"/>
                                                  </a:solidFill>
                                                  <a:latin typeface="Cambria Math" panose="02040503050406030204" pitchFamily="18" charset="0"/>
                                                </a:rPr>
                                                <m:t>c</m:t>
                                              </m:r>
                                            </m:e>
                                            <m:sub>
                                              <m:r>
                                                <a:rPr lang="en-US" altLang="zh-CN" sz="2400">
                                                  <a:solidFill>
                                                    <a:schemeClr val="tx2"/>
                                                  </a:solidFill>
                                                  <a:latin typeface="Cambria Math" panose="02040503050406030204" pitchFamily="18" charset="0"/>
                                                </a:rPr>
                                                <m:t>1</m:t>
                                              </m:r>
                                            </m:sub>
                                          </m:sSub>
                                          <m:r>
                                            <m:rPr>
                                              <m:sty m:val="p"/>
                                            </m:rPr>
                                            <a:rPr lang="en-US" altLang="zh-CN" sz="2400">
                                              <a:solidFill>
                                                <a:schemeClr val="tx2"/>
                                              </a:solidFill>
                                              <a:latin typeface="Cambria Math" panose="02040503050406030204" pitchFamily="18" charset="0"/>
                                            </a:rPr>
                                            <m:t>t</m:t>
                                          </m:r>
                                          <m:r>
                                            <a:rPr lang="en-US" altLang="zh-CN" sz="240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m:rPr>
                                                  <m:sty m:val="p"/>
                                                </m:rPr>
                                                <a:rPr lang="en-US" altLang="zh-CN" sz="2400">
                                                  <a:solidFill>
                                                    <a:schemeClr val="tx2"/>
                                                  </a:solidFill>
                                                  <a:latin typeface="Cambria Math" panose="02040503050406030204" pitchFamily="18" charset="0"/>
                                                </a:rPr>
                                                <m:t>c</m:t>
                                              </m:r>
                                            </m:e>
                                            <m:sub>
                                              <m:r>
                                                <a:rPr lang="en-US" altLang="zh-CN" sz="2400">
                                                  <a:solidFill>
                                                    <a:schemeClr val="tx2"/>
                                                  </a:solidFill>
                                                  <a:latin typeface="Cambria Math" panose="02040503050406030204" pitchFamily="18" charset="0"/>
                                                </a:rPr>
                                                <m:t>2</m:t>
                                              </m:r>
                                            </m:sub>
                                          </m:sSub>
                                          <m:sSup>
                                            <m:sSupPr>
                                              <m:ctrlPr>
                                                <a:rPr lang="en-US" altLang="zh-CN" sz="2400" i="1">
                                                  <a:solidFill>
                                                    <a:schemeClr val="tx2"/>
                                                  </a:solidFill>
                                                  <a:latin typeface="Cambria Math" panose="02040503050406030204" pitchFamily="18" charset="0"/>
                                                </a:rPr>
                                              </m:ctrlPr>
                                            </m:sSupPr>
                                            <m:e>
                                              <m:r>
                                                <m:rPr>
                                                  <m:sty m:val="p"/>
                                                </m:rPr>
                                                <a:rPr lang="en-US" altLang="zh-CN" sz="2400">
                                                  <a:solidFill>
                                                    <a:schemeClr val="tx2"/>
                                                  </a:solidFill>
                                                  <a:latin typeface="Cambria Math" panose="02040503050406030204" pitchFamily="18" charset="0"/>
                                                </a:rPr>
                                                <m:t>t</m:t>
                                              </m:r>
                                            </m:e>
                                            <m:sup>
                                              <m:r>
                                                <a:rPr lang="en-US" altLang="zh-CN" sz="2400">
                                                  <a:solidFill>
                                                    <a:schemeClr val="tx2"/>
                                                  </a:solidFill>
                                                  <a:latin typeface="Cambria Math" panose="02040503050406030204" pitchFamily="18" charset="0"/>
                                                </a:rPr>
                                                <m:t>2</m:t>
                                              </m:r>
                                            </m:sup>
                                          </m:sSup>
                                        </m:e>
                                      </m:d>
                                    </m:num>
                                    <m:den>
                                      <m:r>
                                        <a:rPr lang="en-US" altLang="zh-CN" sz="2400" i="1">
                                          <a:solidFill>
                                            <a:schemeClr val="tx2"/>
                                          </a:solidFill>
                                          <a:latin typeface="Cambria Math" panose="02040503050406030204" pitchFamily="18" charset="0"/>
                                        </a:rPr>
                                        <m:t>𝑑</m:t>
                                      </m:r>
                                      <m:sSup>
                                        <m:sSupPr>
                                          <m:ctrlPr>
                                            <a:rPr lang="en-US" altLang="zh-CN" sz="2400" i="1">
                                              <a:solidFill>
                                                <a:schemeClr val="tx2"/>
                                              </a:solidFill>
                                              <a:latin typeface="Cambria Math" panose="02040503050406030204" pitchFamily="18" charset="0"/>
                                            </a:rPr>
                                          </m:ctrlPr>
                                        </m:sSupPr>
                                        <m:e>
                                          <m:r>
                                            <a:rPr lang="en-US" altLang="zh-CN" sz="2400" i="1">
                                              <a:solidFill>
                                                <a:schemeClr val="tx2"/>
                                              </a:solidFill>
                                              <a:latin typeface="Cambria Math" panose="02040503050406030204" pitchFamily="18" charset="0"/>
                                            </a:rPr>
                                            <m:t>𝑡</m:t>
                                          </m:r>
                                        </m:e>
                                        <m:sup>
                                          <m:r>
                                            <a:rPr lang="en-US" altLang="zh-CN" sz="2400" i="1">
                                              <a:solidFill>
                                                <a:schemeClr val="tx2"/>
                                              </a:solidFill>
                                              <a:latin typeface="Cambria Math" panose="02040503050406030204" pitchFamily="18" charset="0"/>
                                            </a:rPr>
                                            <m:t>2</m:t>
                                          </m:r>
                                        </m:sup>
                                      </m:sSup>
                                    </m:den>
                                  </m:f>
                                  <m:r>
                                    <a:rPr lang="en-US" altLang="zh-CN" sz="2400" i="1">
                                      <a:solidFill>
                                        <a:schemeClr val="tx2"/>
                                      </a:solidFill>
                                      <a:latin typeface="Cambria Math" panose="02040503050406030204" pitchFamily="18" charset="0"/>
                                    </a:rPr>
                                    <m:t>−</m:t>
                                  </m:r>
                                  <m:r>
                                    <a:rPr lang="en-US" altLang="zh-CN" sz="2400" i="1">
                                      <a:solidFill>
                                        <a:schemeClr val="tx2"/>
                                      </a:solidFill>
                                      <a:latin typeface="Cambria Math" panose="02040503050406030204" pitchFamily="18" charset="0"/>
                                    </a:rPr>
                                    <m:t>𝑡</m:t>
                                  </m:r>
                                </m:e>
                              </m:d>
                            </m:e>
                            <m:sup>
                              <m:r>
                                <a:rPr lang="en-US" altLang="zh-CN" sz="2400" i="1">
                                  <a:solidFill>
                                    <a:schemeClr val="tx2"/>
                                  </a:solidFill>
                                  <a:latin typeface="Cambria Math" panose="02040503050406030204" pitchFamily="18" charset="0"/>
                                </a:rPr>
                                <m:t>2</m:t>
                              </m:r>
                            </m:sup>
                          </m:sSup>
                        </m:e>
                      </m:nary>
                      <m:r>
                        <a:rPr lang="en-US" altLang="zh-CN" sz="2400" b="0" i="1" smtClean="0">
                          <a:solidFill>
                            <a:schemeClr val="tx2"/>
                          </a:solidFill>
                          <a:latin typeface="Cambria Math" panose="02040503050406030204" pitchFamily="18" charset="0"/>
                        </a:rPr>
                        <m:t>=0</m:t>
                      </m:r>
                    </m:oMath>
                  </m:oMathPara>
                </a14:m>
                <a:endParaRPr lang="zh-CN" altLang="en-US" sz="2400" dirty="0"/>
              </a:p>
            </p:txBody>
          </p:sp>
        </mc:Choice>
        <mc:Fallback xmlns="">
          <p:sp>
            <p:nvSpPr>
              <p:cNvPr id="15" name="文本框 14">
                <a:extLst>
                  <a:ext uri="{FF2B5EF4-FFF2-40B4-BE49-F238E27FC236}">
                    <a16:creationId xmlns:a16="http://schemas.microsoft.com/office/drawing/2014/main" id="{2E256007-8EBB-3E2D-6657-2B286DE7136F}"/>
                  </a:ext>
                </a:extLst>
              </p:cNvPr>
              <p:cNvSpPr txBox="1">
                <a:spLocks noRot="1" noChangeAspect="1" noMove="1" noResize="1" noEditPoints="1" noAdjustHandles="1" noChangeArrowheads="1" noChangeShapeType="1" noTextEdit="1"/>
              </p:cNvSpPr>
              <p:nvPr/>
            </p:nvSpPr>
            <p:spPr>
              <a:xfrm>
                <a:off x="6540500" y="2693777"/>
                <a:ext cx="5238750" cy="115538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0B4B315-620C-27AC-064F-B77BD9B4B2A1}"/>
                  </a:ext>
                </a:extLst>
              </p:cNvPr>
              <p:cNvSpPr txBox="1"/>
              <p:nvPr/>
            </p:nvSpPr>
            <p:spPr>
              <a:xfrm>
                <a:off x="6267450" y="4009606"/>
                <a:ext cx="52387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chemeClr val="tx2"/>
                              </a:solidFill>
                              <a:latin typeface="Cambria Math" panose="02040503050406030204" pitchFamily="18" charset="0"/>
                            </a:rPr>
                          </m:ctrlPr>
                        </m:sSupPr>
                        <m:e>
                          <m:d>
                            <m:dPr>
                              <m:begChr m:val="‖"/>
                              <m:endChr m:val="‖"/>
                              <m:ctrlPr>
                                <a:rPr lang="en-US" altLang="zh-CN" sz="2400" b="0" i="1" smtClean="0">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𝑠</m:t>
                              </m:r>
                              <m:d>
                                <m:dPr>
                                  <m:ctrlPr>
                                    <a:rPr lang="en-US" altLang="zh-CN" sz="2400" i="1">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0</m:t>
                                  </m:r>
                                </m:e>
                              </m:d>
                              <m:r>
                                <a:rPr lang="en-US" altLang="zh-CN" sz="2400" i="1">
                                  <a:solidFill>
                                    <a:schemeClr val="tx2"/>
                                  </a:solidFill>
                                  <a:latin typeface="Cambria Math" panose="02040503050406030204" pitchFamily="18" charset="0"/>
                                </a:rPr>
                                <m:t>−</m:t>
                              </m:r>
                              <m:r>
                                <a:rPr lang="en-US" altLang="zh-CN" sz="2400" b="0" i="1" smtClean="0">
                                  <a:solidFill>
                                    <a:schemeClr val="tx2"/>
                                  </a:solidFill>
                                  <a:latin typeface="Cambria Math" panose="02040503050406030204" pitchFamily="18" charset="0"/>
                                </a:rPr>
                                <m:t>0</m:t>
                              </m:r>
                            </m:e>
                          </m:d>
                        </m:e>
                        <m:sup>
                          <m:r>
                            <a:rPr lang="en-US" altLang="zh-CN" sz="2400" b="0" i="1" smtClean="0">
                              <a:solidFill>
                                <a:schemeClr val="tx2"/>
                              </a:solidFill>
                              <a:latin typeface="Cambria Math" panose="02040503050406030204" pitchFamily="18" charset="0"/>
                            </a:rPr>
                            <m:t>2</m:t>
                          </m:r>
                        </m:sup>
                      </m:sSup>
                      <m:r>
                        <a:rPr lang="en-US" altLang="zh-CN" sz="2400" b="0" i="1" smtClean="0">
                          <a:solidFill>
                            <a:schemeClr val="tx2"/>
                          </a:solidFill>
                          <a:latin typeface="Cambria Math" panose="02040503050406030204" pitchFamily="18" charset="0"/>
                        </a:rPr>
                        <m:t>=0</m:t>
                      </m:r>
                    </m:oMath>
                  </m:oMathPara>
                </a14:m>
                <a:endParaRPr lang="zh-CN" altLang="en-US" sz="2400" dirty="0"/>
              </a:p>
            </p:txBody>
          </p:sp>
        </mc:Choice>
        <mc:Fallback xmlns="">
          <p:sp>
            <p:nvSpPr>
              <p:cNvPr id="18" name="文本框 17">
                <a:extLst>
                  <a:ext uri="{FF2B5EF4-FFF2-40B4-BE49-F238E27FC236}">
                    <a16:creationId xmlns:a16="http://schemas.microsoft.com/office/drawing/2014/main" id="{50B4B315-620C-27AC-064F-B77BD9B4B2A1}"/>
                  </a:ext>
                </a:extLst>
              </p:cNvPr>
              <p:cNvSpPr txBox="1">
                <a:spLocks noRot="1" noChangeAspect="1" noMove="1" noResize="1" noEditPoints="1" noAdjustHandles="1" noChangeArrowheads="1" noChangeShapeType="1" noTextEdit="1"/>
              </p:cNvSpPr>
              <p:nvPr/>
            </p:nvSpPr>
            <p:spPr>
              <a:xfrm>
                <a:off x="6267450" y="4009606"/>
                <a:ext cx="5238750"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1C5A13D-097E-5C61-0377-BC6AFF3AC302}"/>
                  </a:ext>
                </a:extLst>
              </p:cNvPr>
              <p:cNvSpPr txBox="1"/>
              <p:nvPr/>
            </p:nvSpPr>
            <p:spPr>
              <a:xfrm>
                <a:off x="6521450" y="4747565"/>
                <a:ext cx="5238750" cy="987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chemeClr val="tx2"/>
                              </a:solidFill>
                              <a:latin typeface="Cambria Math" panose="02040503050406030204" pitchFamily="18" charset="0"/>
                            </a:rPr>
                          </m:ctrlPr>
                        </m:sSupPr>
                        <m:e>
                          <m:d>
                            <m:dPr>
                              <m:begChr m:val="‖"/>
                              <m:endChr m:val="‖"/>
                              <m:ctrlPr>
                                <a:rPr lang="en-US" altLang="zh-CN" sz="2400" b="0" i="1" smtClean="0">
                                  <a:solidFill>
                                    <a:schemeClr val="tx2"/>
                                  </a:solidFill>
                                  <a:latin typeface="Cambria Math" panose="02040503050406030204" pitchFamily="18" charset="0"/>
                                </a:rPr>
                              </m:ctrlPr>
                            </m:dPr>
                            <m:e>
                              <m:f>
                                <m:fPr>
                                  <m:ctrlPr>
                                    <a:rPr lang="en-US" altLang="zh-CN" sz="2400" i="1">
                                      <a:solidFill>
                                        <a:schemeClr val="tx2"/>
                                      </a:solidFill>
                                      <a:latin typeface="Cambria Math" panose="02040503050406030204" pitchFamily="18" charset="0"/>
                                    </a:rPr>
                                  </m:ctrlPr>
                                </m:fPr>
                                <m:num>
                                  <m:r>
                                    <a:rPr lang="en-US" altLang="zh-CN" sz="2400" i="1">
                                      <a:solidFill>
                                        <a:schemeClr val="tx2"/>
                                      </a:solidFill>
                                      <a:latin typeface="Cambria Math" panose="02040503050406030204" pitchFamily="18" charset="0"/>
                                    </a:rPr>
                                    <m:t>𝑑𝑠</m:t>
                                  </m:r>
                                </m:num>
                                <m:den>
                                  <m:r>
                                    <a:rPr lang="en-US" altLang="zh-CN" sz="2400" i="1">
                                      <a:solidFill>
                                        <a:schemeClr val="tx2"/>
                                      </a:solidFill>
                                      <a:latin typeface="Cambria Math" panose="02040503050406030204" pitchFamily="18" charset="0"/>
                                    </a:rPr>
                                    <m:t>𝑑𝑡</m:t>
                                  </m:r>
                                </m:den>
                              </m:f>
                              <m:sSub>
                                <m:sSubPr>
                                  <m:ctrlPr>
                                    <a:rPr lang="en-US" altLang="zh-CN" sz="2400" i="1">
                                      <a:solidFill>
                                        <a:schemeClr val="tx2"/>
                                      </a:solidFill>
                                      <a:latin typeface="Cambria Math" panose="02040503050406030204" pitchFamily="18" charset="0"/>
                                    </a:rPr>
                                  </m:ctrlPr>
                                </m:sSubPr>
                                <m:e>
                                  <m:d>
                                    <m:dPr>
                                      <m:begChr m:val=""/>
                                      <m:endChr m:val="|"/>
                                      <m:ctrlPr>
                                        <a:rPr lang="en-US" altLang="zh-CN" sz="2400" i="1">
                                          <a:solidFill>
                                            <a:schemeClr val="tx2"/>
                                          </a:solidFill>
                                          <a:latin typeface="Cambria Math" panose="02040503050406030204" pitchFamily="18" charset="0"/>
                                        </a:rPr>
                                      </m:ctrlPr>
                                    </m:dPr>
                                    <m:e>
                                      <m:r>
                                        <a:rPr lang="zh-CN" altLang="en-US" sz="2400">
                                          <a:solidFill>
                                            <a:schemeClr val="tx2"/>
                                          </a:solidFill>
                                          <a:latin typeface="Cambria Math" panose="02040503050406030204" pitchFamily="18" charset="0"/>
                                        </a:rPr>
                                        <m:t>​</m:t>
                                      </m:r>
                                    </m:e>
                                  </m:d>
                                </m:e>
                                <m:sub>
                                  <m:r>
                                    <a:rPr lang="en-US" altLang="zh-CN" sz="2400" i="1">
                                      <a:solidFill>
                                        <a:schemeClr val="tx2"/>
                                      </a:solidFill>
                                      <a:latin typeface="Cambria Math" panose="02040503050406030204" pitchFamily="18" charset="0"/>
                                    </a:rPr>
                                    <m:t>𝑡</m:t>
                                  </m:r>
                                  <m:r>
                                    <a:rPr lang="en-US" altLang="zh-CN" sz="2400" i="1">
                                      <a:solidFill>
                                        <a:schemeClr val="tx2"/>
                                      </a:solidFill>
                                      <a:latin typeface="Cambria Math" panose="02040503050406030204" pitchFamily="18" charset="0"/>
                                    </a:rPr>
                                    <m:t>=0</m:t>
                                  </m:r>
                                </m:sub>
                              </m:sSub>
                              <m:r>
                                <a:rPr lang="en-US" altLang="zh-CN" sz="2400" i="1">
                                  <a:solidFill>
                                    <a:schemeClr val="tx2"/>
                                  </a:solidFill>
                                  <a:latin typeface="Cambria Math" panose="02040503050406030204" pitchFamily="18" charset="0"/>
                                </a:rPr>
                                <m:t>−</m:t>
                              </m:r>
                              <m:r>
                                <a:rPr lang="en-US" altLang="zh-CN" sz="2400" b="0" i="1" smtClean="0">
                                  <a:solidFill>
                                    <a:schemeClr val="tx2"/>
                                  </a:solidFill>
                                  <a:latin typeface="Cambria Math" panose="02040503050406030204" pitchFamily="18" charset="0"/>
                                </a:rPr>
                                <m:t>0</m:t>
                              </m:r>
                            </m:e>
                          </m:d>
                        </m:e>
                        <m:sup>
                          <m:r>
                            <a:rPr lang="en-US" altLang="zh-CN" sz="2400" b="0" i="1" smtClean="0">
                              <a:solidFill>
                                <a:schemeClr val="tx2"/>
                              </a:solidFill>
                              <a:latin typeface="Cambria Math" panose="02040503050406030204" pitchFamily="18" charset="0"/>
                            </a:rPr>
                            <m:t>2</m:t>
                          </m:r>
                        </m:sup>
                      </m:sSup>
                      <m:r>
                        <a:rPr lang="en-US" altLang="zh-CN" sz="2400" b="0" i="1" smtClean="0">
                          <a:solidFill>
                            <a:schemeClr val="tx2"/>
                          </a:solidFill>
                          <a:latin typeface="Cambria Math" panose="02040503050406030204" pitchFamily="18" charset="0"/>
                        </a:rPr>
                        <m:t>=0</m:t>
                      </m:r>
                    </m:oMath>
                  </m:oMathPara>
                </a14:m>
                <a:endParaRPr lang="zh-CN" altLang="en-US" sz="2400" dirty="0"/>
              </a:p>
            </p:txBody>
          </p:sp>
        </mc:Choice>
        <mc:Fallback xmlns="">
          <p:sp>
            <p:nvSpPr>
              <p:cNvPr id="19" name="文本框 18">
                <a:extLst>
                  <a:ext uri="{FF2B5EF4-FFF2-40B4-BE49-F238E27FC236}">
                    <a16:creationId xmlns:a16="http://schemas.microsoft.com/office/drawing/2014/main" id="{31C5A13D-097E-5C61-0377-BC6AFF3AC302}"/>
                  </a:ext>
                </a:extLst>
              </p:cNvPr>
              <p:cNvSpPr txBox="1">
                <a:spLocks noRot="1" noChangeAspect="1" noMove="1" noResize="1" noEditPoints="1" noAdjustHandles="1" noChangeArrowheads="1" noChangeShapeType="1" noTextEdit="1"/>
              </p:cNvSpPr>
              <p:nvPr/>
            </p:nvSpPr>
            <p:spPr>
              <a:xfrm>
                <a:off x="6521450" y="4747565"/>
                <a:ext cx="5238750" cy="987065"/>
              </a:xfrm>
              <a:prstGeom prst="rect">
                <a:avLst/>
              </a:prstGeom>
              <a:blipFill>
                <a:blip r:embed="rId11"/>
                <a:stretch>
                  <a:fillRect/>
                </a:stretch>
              </a:blipFill>
            </p:spPr>
            <p:txBody>
              <a:bodyPr/>
              <a:lstStyle/>
              <a:p>
                <a:r>
                  <a:rPr lang="zh-CN" altLang="en-US">
                    <a:noFill/>
                  </a:rPr>
                  <a:t> </a:t>
                </a:r>
              </a:p>
            </p:txBody>
          </p:sp>
        </mc:Fallback>
      </mc:AlternateContent>
      <p:sp>
        <p:nvSpPr>
          <p:cNvPr id="20" name="箭头: 右 19">
            <a:extLst>
              <a:ext uri="{FF2B5EF4-FFF2-40B4-BE49-F238E27FC236}">
                <a16:creationId xmlns:a16="http://schemas.microsoft.com/office/drawing/2014/main" id="{D686C6BD-6557-D312-B490-7C0BC44B7F3B}"/>
              </a:ext>
            </a:extLst>
          </p:cNvPr>
          <p:cNvSpPr/>
          <p:nvPr/>
        </p:nvSpPr>
        <p:spPr>
          <a:xfrm>
            <a:off x="4959351" y="4036577"/>
            <a:ext cx="1657350" cy="6341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70EEDED-FF8F-C70C-7F9E-21F3A7372F03}"/>
              </a:ext>
            </a:extLst>
          </p:cNvPr>
          <p:cNvSpPr txBox="1"/>
          <p:nvPr/>
        </p:nvSpPr>
        <p:spPr>
          <a:xfrm>
            <a:off x="5556250" y="2038350"/>
            <a:ext cx="3835400" cy="523220"/>
          </a:xfrm>
          <a:prstGeom prst="rect">
            <a:avLst/>
          </a:prstGeom>
          <a:noFill/>
        </p:spPr>
        <p:txBody>
          <a:bodyPr wrap="square" rtlCol="0">
            <a:spAutoFit/>
          </a:bodyPr>
          <a:lstStyle/>
          <a:p>
            <a:pPr algn="l"/>
            <a:r>
              <a:rPr lang="zh-CN" altLang="en-US" sz="2800" dirty="0"/>
              <a:t>这是参数化解的方法！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4" grpId="0"/>
      <p:bldP spid="15" grpId="0"/>
      <p:bldP spid="18" grpId="0"/>
      <p:bldP spid="19"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ED20B-5D2A-83B6-EA9F-3C7AC212AF4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0FB4BA9-FE6E-7087-8DD0-4D420B6B9B51}"/>
              </a:ext>
            </a:extLst>
          </p:cNvPr>
          <p:cNvSpPr>
            <a:spLocks noGrp="1"/>
          </p:cNvSpPr>
          <p:nvPr>
            <p:ph type="title"/>
          </p:nvPr>
        </p:nvSpPr>
        <p:spPr/>
        <p:txBody>
          <a:bodyPr/>
          <a:lstStyle/>
          <a:p>
            <a:r>
              <a:rPr lang="zh-CN" altLang="en-US" dirty="0"/>
              <a:t>求解一个未知函数的思路</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4945A9A-6CC4-FFFD-C98C-FC83ECD329D0}"/>
                  </a:ext>
                </a:extLst>
              </p:cNvPr>
              <p:cNvSpPr txBox="1"/>
              <p:nvPr/>
            </p:nvSpPr>
            <p:spPr>
              <a:xfrm>
                <a:off x="-260350" y="881853"/>
                <a:ext cx="5461000" cy="1080489"/>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𝐹</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𝑚𝑎</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𝑚</m:t>
                      </m:r>
                      <m:f>
                        <m:fPr>
                          <m:ctrlPr>
                            <a:rPr lang="en-US" altLang="zh-CN" sz="3200" b="0" i="1" smtClean="0">
                              <a:solidFill>
                                <a:schemeClr val="tx2"/>
                              </a:solidFill>
                              <a:latin typeface="Cambria Math" panose="02040503050406030204" pitchFamily="18" charset="0"/>
                            </a:rPr>
                          </m:ctrlPr>
                        </m:fPr>
                        <m:num>
                          <m:sSup>
                            <m:sSupPr>
                              <m:ctrlPr>
                                <a:rPr lang="en-US" altLang="zh-CN" sz="3200" b="0" i="1" smtClean="0">
                                  <a:solidFill>
                                    <a:schemeClr val="tx2"/>
                                  </a:solidFill>
                                  <a:latin typeface="Cambria Math" panose="02040503050406030204" pitchFamily="18" charset="0"/>
                                </a:rPr>
                              </m:ctrlPr>
                            </m:sSupPr>
                            <m:e>
                              <m:r>
                                <a:rPr lang="en-US" altLang="zh-CN" sz="3200" b="0" i="1" smtClean="0">
                                  <a:solidFill>
                                    <a:schemeClr val="tx2"/>
                                  </a:solidFill>
                                  <a:latin typeface="Cambria Math" panose="02040503050406030204" pitchFamily="18" charset="0"/>
                                </a:rPr>
                                <m:t>𝑑</m:t>
                              </m:r>
                            </m:e>
                            <m:sup>
                              <m:r>
                                <a:rPr lang="en-US" altLang="zh-CN" sz="3200" b="0" i="1" smtClean="0">
                                  <a:solidFill>
                                    <a:schemeClr val="tx2"/>
                                  </a:solidFill>
                                  <a:latin typeface="Cambria Math" panose="02040503050406030204" pitchFamily="18" charset="0"/>
                                </a:rPr>
                                <m:t>2</m:t>
                              </m:r>
                            </m:sup>
                          </m:sSup>
                          <m:r>
                            <a:rPr lang="en-US" altLang="zh-CN" sz="3200" b="0" i="1" smtClean="0">
                              <a:solidFill>
                                <a:schemeClr val="tx2"/>
                              </a:solidFill>
                              <a:latin typeface="Cambria Math" panose="02040503050406030204" pitchFamily="18" charset="0"/>
                            </a:rPr>
                            <m:t>𝑠</m:t>
                          </m:r>
                        </m:num>
                        <m:den>
                          <m:r>
                            <a:rPr lang="en-US" altLang="zh-CN" sz="3200" b="0" i="1" smtClean="0">
                              <a:solidFill>
                                <a:schemeClr val="tx2"/>
                              </a:solidFill>
                              <a:latin typeface="Cambria Math" panose="02040503050406030204" pitchFamily="18" charset="0"/>
                            </a:rPr>
                            <m:t>𝑑</m:t>
                          </m:r>
                          <m:sSup>
                            <m:sSupPr>
                              <m:ctrlPr>
                                <a:rPr lang="en-US" altLang="zh-CN" sz="3200" b="0" i="1" smtClean="0">
                                  <a:solidFill>
                                    <a:schemeClr val="tx2"/>
                                  </a:solidFill>
                                  <a:latin typeface="Cambria Math" panose="02040503050406030204" pitchFamily="18" charset="0"/>
                                </a:rPr>
                              </m:ctrlPr>
                            </m:sSupPr>
                            <m:e>
                              <m:r>
                                <a:rPr lang="en-US" altLang="zh-CN" sz="3200" b="0" i="1" smtClean="0">
                                  <a:solidFill>
                                    <a:schemeClr val="tx2"/>
                                  </a:solidFill>
                                  <a:latin typeface="Cambria Math" panose="02040503050406030204" pitchFamily="18" charset="0"/>
                                </a:rPr>
                                <m:t>𝑡</m:t>
                              </m:r>
                            </m:e>
                            <m:sup>
                              <m:r>
                                <a:rPr lang="en-US" altLang="zh-CN" sz="3200" b="0" i="1" smtClean="0">
                                  <a:solidFill>
                                    <a:schemeClr val="tx2"/>
                                  </a:solidFill>
                                  <a:latin typeface="Cambria Math" panose="02040503050406030204" pitchFamily="18" charset="0"/>
                                </a:rPr>
                                <m:t>2</m:t>
                              </m:r>
                            </m:sup>
                          </m:sSup>
                        </m:den>
                      </m:f>
                    </m:oMath>
                  </m:oMathPara>
                </a14:m>
                <a:endParaRPr lang="zh-CN" altLang="en-US" sz="3200" dirty="0">
                  <a:solidFill>
                    <a:schemeClr val="tx2"/>
                  </a:solidFill>
                </a:endParaRPr>
              </a:p>
            </p:txBody>
          </p:sp>
        </mc:Choice>
        <mc:Fallback xmlns="">
          <p:sp>
            <p:nvSpPr>
              <p:cNvPr id="4" name="文本框 3">
                <a:extLst>
                  <a:ext uri="{FF2B5EF4-FFF2-40B4-BE49-F238E27FC236}">
                    <a16:creationId xmlns:a16="http://schemas.microsoft.com/office/drawing/2014/main" id="{64945A9A-6CC4-FFFD-C98C-FC83ECD329D0}"/>
                  </a:ext>
                </a:extLst>
              </p:cNvPr>
              <p:cNvSpPr txBox="1">
                <a:spLocks noRot="1" noChangeAspect="1" noMove="1" noResize="1" noEditPoints="1" noAdjustHandles="1" noChangeArrowheads="1" noChangeShapeType="1" noTextEdit="1"/>
              </p:cNvSpPr>
              <p:nvPr/>
            </p:nvSpPr>
            <p:spPr>
              <a:xfrm>
                <a:off x="-260350" y="881853"/>
                <a:ext cx="5461000" cy="108048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7264077-CD2B-9A52-F6DA-9CB01368A885}"/>
                  </a:ext>
                </a:extLst>
              </p:cNvPr>
              <p:cNvSpPr txBox="1"/>
              <p:nvPr/>
            </p:nvSpPr>
            <p:spPr>
              <a:xfrm>
                <a:off x="3962400" y="1219723"/>
                <a:ext cx="3244850" cy="58477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3200" b="0" i="1" smtClean="0">
                          <a:solidFill>
                            <a:schemeClr val="tx2"/>
                          </a:solidFill>
                          <a:latin typeface="Cambria Math" panose="02040503050406030204" pitchFamily="18" charset="0"/>
                        </a:rPr>
                        <m:t>𝐹</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𝑡</m:t>
                      </m:r>
                    </m:oMath>
                  </m:oMathPara>
                </a14:m>
                <a:endParaRPr lang="zh-CN" altLang="en-US" sz="3200" dirty="0">
                  <a:solidFill>
                    <a:schemeClr val="tx2"/>
                  </a:solidFill>
                </a:endParaRPr>
              </a:p>
            </p:txBody>
          </p:sp>
        </mc:Choice>
        <mc:Fallback xmlns="">
          <p:sp>
            <p:nvSpPr>
              <p:cNvPr id="5" name="文本框 4">
                <a:extLst>
                  <a:ext uri="{FF2B5EF4-FFF2-40B4-BE49-F238E27FC236}">
                    <a16:creationId xmlns:a16="http://schemas.microsoft.com/office/drawing/2014/main" id="{67264077-CD2B-9A52-F6DA-9CB01368A885}"/>
                  </a:ext>
                </a:extLst>
              </p:cNvPr>
              <p:cNvSpPr txBox="1">
                <a:spLocks noRot="1" noChangeAspect="1" noMove="1" noResize="1" noEditPoints="1" noAdjustHandles="1" noChangeArrowheads="1" noChangeShapeType="1" noTextEdit="1"/>
              </p:cNvSpPr>
              <p:nvPr/>
            </p:nvSpPr>
            <p:spPr>
              <a:xfrm>
                <a:off x="3962400" y="1219723"/>
                <a:ext cx="324485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E8FE0CB-2F15-AE77-54EA-C840A980FCAA}"/>
                  </a:ext>
                </a:extLst>
              </p:cNvPr>
              <p:cNvSpPr txBox="1"/>
              <p:nvPr/>
            </p:nvSpPr>
            <p:spPr>
              <a:xfrm>
                <a:off x="6921500" y="1255841"/>
                <a:ext cx="5461000" cy="584775"/>
              </a:xfrm>
              <a:prstGeom prst="rect">
                <a:avLst/>
              </a:prstGeom>
              <a:noFill/>
            </p:spPr>
            <p:txBody>
              <a:bodyPr wrap="square" rtlCol="0">
                <a:spAutoFit/>
              </a:bodyPr>
              <a:lstStyle/>
              <a:p>
                <a:pPr algn="l"/>
                <a:r>
                  <a:rPr lang="zh-CN" altLang="en-US" sz="3200" dirty="0">
                    <a:solidFill>
                      <a:schemeClr val="tx2"/>
                    </a:solidFill>
                  </a:rPr>
                  <a:t>静止开始位置</a:t>
                </a:r>
                <a:r>
                  <a:rPr lang="en-US" altLang="zh-CN" sz="3200" dirty="0">
                    <a:solidFill>
                      <a:schemeClr val="tx2"/>
                    </a:solidFill>
                  </a:rPr>
                  <a:t>0</a:t>
                </a:r>
                <a:r>
                  <a:rPr lang="zh-CN" altLang="en-US" sz="3200" dirty="0">
                    <a:solidFill>
                      <a:schemeClr val="tx2"/>
                    </a:solidFill>
                  </a:rPr>
                  <a:t>开始，求</a:t>
                </a:r>
                <a14:m>
                  <m:oMath xmlns:m="http://schemas.openxmlformats.org/officeDocument/2006/math">
                    <m:r>
                      <a:rPr lang="en-US" altLang="zh-CN" sz="3200" b="0" i="1" smtClean="0">
                        <a:solidFill>
                          <a:schemeClr val="tx2"/>
                        </a:solidFill>
                        <a:latin typeface="Cambria Math" panose="02040503050406030204" pitchFamily="18" charset="0"/>
                      </a:rPr>
                      <m:t>𝑠</m:t>
                    </m:r>
                    <m:r>
                      <a:rPr lang="en-US" altLang="zh-CN" sz="3200" b="0" i="1" smtClean="0">
                        <a:solidFill>
                          <a:schemeClr val="tx2"/>
                        </a:solidFill>
                        <a:latin typeface="Cambria Math" panose="02040503050406030204" pitchFamily="18" charset="0"/>
                      </a:rPr>
                      <m:t>(</m:t>
                    </m:r>
                    <m:r>
                      <a:rPr lang="en-US" altLang="zh-CN" sz="3200" b="0" i="1" smtClean="0">
                        <a:solidFill>
                          <a:schemeClr val="tx2"/>
                        </a:solidFill>
                        <a:latin typeface="Cambria Math" panose="02040503050406030204" pitchFamily="18" charset="0"/>
                      </a:rPr>
                      <m:t>𝑡</m:t>
                    </m:r>
                    <m:r>
                      <a:rPr lang="en-US" altLang="zh-CN" sz="3200" b="0" i="1" smtClean="0">
                        <a:solidFill>
                          <a:schemeClr val="tx2"/>
                        </a:solidFill>
                        <a:latin typeface="Cambria Math" panose="02040503050406030204" pitchFamily="18" charset="0"/>
                      </a:rPr>
                      <m:t>)</m:t>
                    </m:r>
                  </m:oMath>
                </a14:m>
                <a:r>
                  <a:rPr lang="en-US" altLang="zh-CN" sz="3200" dirty="0">
                    <a:solidFill>
                      <a:schemeClr val="tx2"/>
                    </a:solidFill>
                  </a:rPr>
                  <a:t>.</a:t>
                </a:r>
                <a:endParaRPr lang="zh-CN" altLang="en-US" sz="3200" dirty="0">
                  <a:solidFill>
                    <a:schemeClr val="tx2"/>
                  </a:solidFill>
                </a:endParaRPr>
              </a:p>
            </p:txBody>
          </p:sp>
        </mc:Choice>
        <mc:Fallback xmlns="">
          <p:sp>
            <p:nvSpPr>
              <p:cNvPr id="6" name="文本框 5">
                <a:extLst>
                  <a:ext uri="{FF2B5EF4-FFF2-40B4-BE49-F238E27FC236}">
                    <a16:creationId xmlns:a16="http://schemas.microsoft.com/office/drawing/2014/main" id="{2E8FE0CB-2F15-AE77-54EA-C840A980FCAA}"/>
                  </a:ext>
                </a:extLst>
              </p:cNvPr>
              <p:cNvSpPr txBox="1">
                <a:spLocks noRot="1" noChangeAspect="1" noMove="1" noResize="1" noEditPoints="1" noAdjustHandles="1" noChangeArrowheads="1" noChangeShapeType="1" noTextEdit="1"/>
              </p:cNvSpPr>
              <p:nvPr/>
            </p:nvSpPr>
            <p:spPr>
              <a:xfrm>
                <a:off x="6921500" y="1255841"/>
                <a:ext cx="5461000" cy="584775"/>
              </a:xfrm>
              <a:prstGeom prst="rect">
                <a:avLst/>
              </a:prstGeom>
              <a:blipFill>
                <a:blip r:embed="rId4"/>
                <a:stretch>
                  <a:fillRect l="-2790" t="-19792" b="-34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E071637-99B2-4B72-D43D-2097148A3BDC}"/>
                  </a:ext>
                </a:extLst>
              </p:cNvPr>
              <p:cNvSpPr txBox="1"/>
              <p:nvPr/>
            </p:nvSpPr>
            <p:spPr>
              <a:xfrm>
                <a:off x="869950" y="1962342"/>
                <a:ext cx="5461000" cy="584775"/>
              </a:xfrm>
              <a:prstGeom prst="rect">
                <a:avLst/>
              </a:prstGeom>
              <a:noFill/>
            </p:spPr>
            <p:txBody>
              <a:bodyPr wrap="square" rtlCol="0">
                <a:spAutoFit/>
              </a:bodyPr>
              <a:lstStyle/>
              <a:p>
                <a:pPr algn="l"/>
                <a:r>
                  <a:rPr lang="zh-CN" altLang="en-US" sz="3200" dirty="0">
                    <a:solidFill>
                      <a:schemeClr val="tx2"/>
                    </a:solidFill>
                  </a:rPr>
                  <a:t>令</a:t>
                </a:r>
                <a14:m>
                  <m:oMath xmlns:m="http://schemas.openxmlformats.org/officeDocument/2006/math">
                    <m:r>
                      <a:rPr lang="en-US" altLang="zh-CN" sz="3200" b="0" i="1" smtClean="0">
                        <a:solidFill>
                          <a:schemeClr val="tx2"/>
                        </a:solidFill>
                        <a:latin typeface="Cambria Math" panose="02040503050406030204" pitchFamily="18" charset="0"/>
                      </a:rPr>
                      <m:t>𝑠</m:t>
                    </m:r>
                    <m:d>
                      <m:dPr>
                        <m:ctrlPr>
                          <a:rPr lang="en-US" altLang="zh-CN" sz="3200" b="0" i="1" smtClean="0">
                            <a:solidFill>
                              <a:schemeClr val="tx2"/>
                            </a:solidFill>
                            <a:latin typeface="Cambria Math" panose="02040503050406030204" pitchFamily="18" charset="0"/>
                          </a:rPr>
                        </m:ctrlPr>
                      </m:dPr>
                      <m:e>
                        <m:r>
                          <a:rPr lang="en-US" altLang="zh-CN" sz="3200" b="0" i="1" smtClean="0">
                            <a:solidFill>
                              <a:schemeClr val="tx2"/>
                            </a:solidFill>
                            <a:latin typeface="Cambria Math" panose="02040503050406030204" pitchFamily="18" charset="0"/>
                          </a:rPr>
                          <m:t>𝑡</m:t>
                        </m:r>
                      </m:e>
                    </m:d>
                    <m:r>
                      <a:rPr lang="en-US" altLang="zh-CN" sz="3200" b="0" i="1" smtClean="0">
                        <a:solidFill>
                          <a:schemeClr val="tx2"/>
                        </a:solidFill>
                        <a:latin typeface="Cambria Math" panose="02040503050406030204" pitchFamily="18" charset="0"/>
                      </a:rPr>
                      <m:t>=</m:t>
                    </m:r>
                    <m:sSub>
                      <m:sSubPr>
                        <m:ctrlPr>
                          <a:rPr lang="en-US" altLang="zh-CN" sz="3200" b="0" i="1" smtClean="0">
                            <a:solidFill>
                              <a:schemeClr val="tx2"/>
                            </a:solidFill>
                            <a:latin typeface="Cambria Math" panose="02040503050406030204" pitchFamily="18" charset="0"/>
                          </a:rPr>
                        </m:ctrlPr>
                      </m:sSubPr>
                      <m:e>
                        <m:r>
                          <m:rPr>
                            <m:sty m:val="p"/>
                          </m:rPr>
                          <a:rPr lang="en-US" altLang="zh-CN" sz="3200" b="0" i="0" smtClean="0">
                            <a:solidFill>
                              <a:schemeClr val="tx2"/>
                            </a:solidFill>
                            <a:latin typeface="Cambria Math" panose="02040503050406030204" pitchFamily="18" charset="0"/>
                          </a:rPr>
                          <m:t>c</m:t>
                        </m:r>
                      </m:e>
                      <m:sub>
                        <m:r>
                          <a:rPr lang="en-US" altLang="zh-CN" sz="3200" b="0" i="0" smtClean="0">
                            <a:solidFill>
                              <a:schemeClr val="tx2"/>
                            </a:solidFill>
                            <a:latin typeface="Cambria Math" panose="02040503050406030204" pitchFamily="18" charset="0"/>
                          </a:rPr>
                          <m:t>0</m:t>
                        </m:r>
                      </m:sub>
                    </m:sSub>
                    <m:r>
                      <a:rPr lang="en-US" altLang="zh-CN" sz="3200" b="0" i="0" smtClean="0">
                        <a:solidFill>
                          <a:schemeClr val="tx2"/>
                        </a:solidFill>
                        <a:latin typeface="Cambria Math" panose="02040503050406030204" pitchFamily="18" charset="0"/>
                      </a:rPr>
                      <m:t>+</m:t>
                    </m:r>
                    <m:sSub>
                      <m:sSubPr>
                        <m:ctrlPr>
                          <a:rPr lang="en-US" altLang="zh-CN" sz="3200" b="0" i="1" smtClean="0">
                            <a:solidFill>
                              <a:schemeClr val="tx2"/>
                            </a:solidFill>
                            <a:latin typeface="Cambria Math" panose="02040503050406030204" pitchFamily="18" charset="0"/>
                          </a:rPr>
                        </m:ctrlPr>
                      </m:sSubPr>
                      <m:e>
                        <m:r>
                          <m:rPr>
                            <m:sty m:val="p"/>
                          </m:rPr>
                          <a:rPr lang="en-US" altLang="zh-CN" sz="3200" b="0" i="0" smtClean="0">
                            <a:solidFill>
                              <a:schemeClr val="tx2"/>
                            </a:solidFill>
                            <a:latin typeface="Cambria Math" panose="02040503050406030204" pitchFamily="18" charset="0"/>
                          </a:rPr>
                          <m:t>c</m:t>
                        </m:r>
                      </m:e>
                      <m:sub>
                        <m:r>
                          <a:rPr lang="en-US" altLang="zh-CN" sz="3200" b="0" i="0" smtClean="0">
                            <a:solidFill>
                              <a:schemeClr val="tx2"/>
                            </a:solidFill>
                            <a:latin typeface="Cambria Math" panose="02040503050406030204" pitchFamily="18" charset="0"/>
                          </a:rPr>
                          <m:t>1</m:t>
                        </m:r>
                      </m:sub>
                    </m:sSub>
                    <m:r>
                      <m:rPr>
                        <m:sty m:val="p"/>
                      </m:rPr>
                      <a:rPr lang="en-US" altLang="zh-CN" sz="3200" b="0" i="0" smtClean="0">
                        <a:solidFill>
                          <a:schemeClr val="tx2"/>
                        </a:solidFill>
                        <a:latin typeface="Cambria Math" panose="02040503050406030204" pitchFamily="18" charset="0"/>
                      </a:rPr>
                      <m:t>t</m:t>
                    </m:r>
                    <m:r>
                      <a:rPr lang="en-US" altLang="zh-CN" sz="3200" b="0" i="0" smtClean="0">
                        <a:solidFill>
                          <a:schemeClr val="tx2"/>
                        </a:solidFill>
                        <a:latin typeface="Cambria Math" panose="02040503050406030204" pitchFamily="18" charset="0"/>
                      </a:rPr>
                      <m:t>+</m:t>
                    </m:r>
                    <m:sSub>
                      <m:sSubPr>
                        <m:ctrlPr>
                          <a:rPr lang="en-US" altLang="zh-CN" sz="3200" b="0" i="1" smtClean="0">
                            <a:solidFill>
                              <a:schemeClr val="tx2"/>
                            </a:solidFill>
                            <a:latin typeface="Cambria Math" panose="02040503050406030204" pitchFamily="18" charset="0"/>
                          </a:rPr>
                        </m:ctrlPr>
                      </m:sSubPr>
                      <m:e>
                        <m:r>
                          <m:rPr>
                            <m:sty m:val="p"/>
                          </m:rPr>
                          <a:rPr lang="en-US" altLang="zh-CN" sz="3200" b="0" i="0" smtClean="0">
                            <a:solidFill>
                              <a:schemeClr val="tx2"/>
                            </a:solidFill>
                            <a:latin typeface="Cambria Math" panose="02040503050406030204" pitchFamily="18" charset="0"/>
                          </a:rPr>
                          <m:t>c</m:t>
                        </m:r>
                      </m:e>
                      <m:sub>
                        <m:r>
                          <a:rPr lang="en-US" altLang="zh-CN" sz="3200" b="0" i="0" smtClean="0">
                            <a:solidFill>
                              <a:schemeClr val="tx2"/>
                            </a:solidFill>
                            <a:latin typeface="Cambria Math" panose="02040503050406030204" pitchFamily="18" charset="0"/>
                          </a:rPr>
                          <m:t>2</m:t>
                        </m:r>
                      </m:sub>
                    </m:sSub>
                    <m:sSup>
                      <m:sSupPr>
                        <m:ctrlPr>
                          <a:rPr lang="en-US" altLang="zh-CN" sz="3200" b="0" i="1" smtClean="0">
                            <a:solidFill>
                              <a:schemeClr val="tx2"/>
                            </a:solidFill>
                            <a:latin typeface="Cambria Math" panose="02040503050406030204" pitchFamily="18" charset="0"/>
                          </a:rPr>
                        </m:ctrlPr>
                      </m:sSupPr>
                      <m:e>
                        <m:r>
                          <m:rPr>
                            <m:sty m:val="p"/>
                          </m:rPr>
                          <a:rPr lang="en-US" altLang="zh-CN" sz="3200" b="0" i="0" smtClean="0">
                            <a:solidFill>
                              <a:schemeClr val="tx2"/>
                            </a:solidFill>
                            <a:latin typeface="Cambria Math" panose="02040503050406030204" pitchFamily="18" charset="0"/>
                          </a:rPr>
                          <m:t>t</m:t>
                        </m:r>
                      </m:e>
                      <m:sup>
                        <m:r>
                          <a:rPr lang="en-US" altLang="zh-CN" sz="3200" b="0" i="0" smtClean="0">
                            <a:solidFill>
                              <a:schemeClr val="tx2"/>
                            </a:solidFill>
                            <a:latin typeface="Cambria Math" panose="02040503050406030204" pitchFamily="18" charset="0"/>
                          </a:rPr>
                          <m:t>2</m:t>
                        </m:r>
                      </m:sup>
                    </m:sSup>
                  </m:oMath>
                </a14:m>
                <a:r>
                  <a:rPr lang="en-US" altLang="zh-CN" sz="3200" dirty="0">
                    <a:solidFill>
                      <a:schemeClr val="tx2"/>
                    </a:solidFill>
                  </a:rPr>
                  <a:t>.</a:t>
                </a:r>
                <a:endParaRPr lang="zh-CN" altLang="en-US" sz="3200" dirty="0">
                  <a:solidFill>
                    <a:schemeClr val="tx2"/>
                  </a:solidFill>
                </a:endParaRPr>
              </a:p>
            </p:txBody>
          </p:sp>
        </mc:Choice>
        <mc:Fallback xmlns="">
          <p:sp>
            <p:nvSpPr>
              <p:cNvPr id="7" name="文本框 6">
                <a:extLst>
                  <a:ext uri="{FF2B5EF4-FFF2-40B4-BE49-F238E27FC236}">
                    <a16:creationId xmlns:a16="http://schemas.microsoft.com/office/drawing/2014/main" id="{9E071637-99B2-4B72-D43D-2097148A3BDC}"/>
                  </a:ext>
                </a:extLst>
              </p:cNvPr>
              <p:cNvSpPr txBox="1">
                <a:spLocks noRot="1" noChangeAspect="1" noMove="1" noResize="1" noEditPoints="1" noAdjustHandles="1" noChangeArrowheads="1" noChangeShapeType="1" noTextEdit="1"/>
              </p:cNvSpPr>
              <p:nvPr/>
            </p:nvSpPr>
            <p:spPr>
              <a:xfrm>
                <a:off x="869950" y="1962342"/>
                <a:ext cx="5461000" cy="584775"/>
              </a:xfrm>
              <a:prstGeom prst="rect">
                <a:avLst/>
              </a:prstGeom>
              <a:blipFill>
                <a:blip r:embed="rId5"/>
                <a:stretch>
                  <a:fillRect l="-2902" t="-19792" b="-34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775D14F-25D4-3830-009E-796BF7DFC922}"/>
                  </a:ext>
                </a:extLst>
              </p:cNvPr>
              <p:cNvSpPr txBox="1"/>
              <p:nvPr/>
            </p:nvSpPr>
            <p:spPr>
              <a:xfrm>
                <a:off x="679450" y="3111297"/>
                <a:ext cx="11214100" cy="11488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rPr>
                        <m:t>𝐿</m:t>
                      </m:r>
                      <m:d>
                        <m:dPr>
                          <m:ctrlPr>
                            <a:rPr lang="en-US" altLang="zh-CN" sz="2400" b="0" i="1" smtClean="0">
                              <a:solidFill>
                                <a:schemeClr val="tx2"/>
                              </a:solidFill>
                              <a:latin typeface="Cambria Math" panose="02040503050406030204" pitchFamily="18" charset="0"/>
                            </a:rPr>
                          </m:ctrlPr>
                        </m:dPr>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𝑐</m:t>
                              </m:r>
                            </m:e>
                            <m:sub>
                              <m:r>
                                <a:rPr lang="en-US" altLang="zh-CN" sz="2400" b="0" i="1" smtClean="0">
                                  <a:solidFill>
                                    <a:schemeClr val="tx2"/>
                                  </a:solidFill>
                                  <a:latin typeface="Cambria Math" panose="02040503050406030204" pitchFamily="18" charset="0"/>
                                </a:rPr>
                                <m:t>1</m:t>
                              </m:r>
                            </m:sub>
                          </m:sSub>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𝑐</m:t>
                              </m:r>
                            </m:e>
                            <m:sub>
                              <m:r>
                                <a:rPr lang="en-US" altLang="zh-CN" sz="2400" b="0" i="1" smtClean="0">
                                  <a:solidFill>
                                    <a:schemeClr val="tx2"/>
                                  </a:solidFill>
                                  <a:latin typeface="Cambria Math" panose="02040503050406030204" pitchFamily="18" charset="0"/>
                                </a:rPr>
                                <m:t>2</m:t>
                              </m:r>
                            </m:sub>
                          </m:sSub>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𝑐</m:t>
                              </m:r>
                            </m:e>
                            <m:sub>
                              <m:r>
                                <a:rPr lang="en-US" altLang="zh-CN" sz="2400" b="0" i="1" smtClean="0">
                                  <a:solidFill>
                                    <a:schemeClr val="tx2"/>
                                  </a:solidFill>
                                  <a:latin typeface="Cambria Math" panose="02040503050406030204" pitchFamily="18" charset="0"/>
                                </a:rPr>
                                <m:t>3</m:t>
                              </m:r>
                            </m:sub>
                          </m:sSub>
                        </m:e>
                      </m:d>
                      <m:r>
                        <a:rPr lang="en-US" altLang="zh-CN" sz="2400" b="0" i="1" smtClean="0">
                          <a:solidFill>
                            <a:schemeClr val="tx2"/>
                          </a:solidFill>
                          <a:latin typeface="Cambria Math" panose="02040503050406030204" pitchFamily="18" charset="0"/>
                        </a:rPr>
                        <m:t>=</m:t>
                      </m:r>
                      <m:nary>
                        <m:naryPr>
                          <m:chr m:val="∑"/>
                          <m:supHide m:val="on"/>
                          <m:ctrlPr>
                            <a:rPr lang="en-US" altLang="zh-CN" sz="2400" b="0" i="1" smtClean="0">
                              <a:solidFill>
                                <a:schemeClr val="tx2"/>
                              </a:solidFill>
                              <a:latin typeface="Cambria Math" panose="02040503050406030204" pitchFamily="18" charset="0"/>
                            </a:rPr>
                          </m:ctrlPr>
                        </m:naryPr>
                        <m:sub>
                          <m:r>
                            <m:rPr>
                              <m:brk m:alnAt="7"/>
                            </m:rPr>
                            <a:rPr lang="en-US" altLang="zh-CN" sz="2400" b="0" i="1" smtClean="0">
                              <a:solidFill>
                                <a:schemeClr val="tx2"/>
                              </a:solidFill>
                              <a:latin typeface="Cambria Math" panose="02040503050406030204" pitchFamily="18" charset="0"/>
                            </a:rPr>
                            <m:t>𝑡</m:t>
                          </m:r>
                        </m:sub>
                        <m:sup/>
                        <m:e>
                          <m:sSup>
                            <m:sSupPr>
                              <m:ctrlPr>
                                <a:rPr lang="en-US" altLang="zh-CN" sz="2400" i="1">
                                  <a:solidFill>
                                    <a:schemeClr val="tx2"/>
                                  </a:solidFill>
                                  <a:latin typeface="Cambria Math" panose="02040503050406030204" pitchFamily="18" charset="0"/>
                                </a:rPr>
                              </m:ctrlPr>
                            </m:sSupPr>
                            <m:e>
                              <m:d>
                                <m:dPr>
                                  <m:begChr m:val="‖"/>
                                  <m:endChr m:val="‖"/>
                                  <m:ctrlPr>
                                    <a:rPr lang="en-US" altLang="zh-CN" sz="2400" i="1">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𝑚</m:t>
                                  </m:r>
                                  <m:f>
                                    <m:fPr>
                                      <m:ctrlPr>
                                        <a:rPr lang="en-US" altLang="zh-CN" sz="2400" i="1">
                                          <a:solidFill>
                                            <a:schemeClr val="tx2"/>
                                          </a:solidFill>
                                          <a:latin typeface="Cambria Math" panose="02040503050406030204" pitchFamily="18" charset="0"/>
                                        </a:rPr>
                                      </m:ctrlPr>
                                    </m:fPr>
                                    <m:num>
                                      <m:sSup>
                                        <m:sSupPr>
                                          <m:ctrlPr>
                                            <a:rPr lang="en-US" altLang="zh-CN" sz="2400" i="1">
                                              <a:solidFill>
                                                <a:schemeClr val="tx2"/>
                                              </a:solidFill>
                                              <a:latin typeface="Cambria Math" panose="02040503050406030204" pitchFamily="18" charset="0"/>
                                            </a:rPr>
                                          </m:ctrlPr>
                                        </m:sSupPr>
                                        <m:e>
                                          <m:r>
                                            <a:rPr lang="en-US" altLang="zh-CN" sz="2400" i="1">
                                              <a:solidFill>
                                                <a:schemeClr val="tx2"/>
                                              </a:solidFill>
                                              <a:latin typeface="Cambria Math" panose="02040503050406030204" pitchFamily="18" charset="0"/>
                                            </a:rPr>
                                            <m:t>𝑑</m:t>
                                          </m:r>
                                        </m:e>
                                        <m:sup>
                                          <m:r>
                                            <a:rPr lang="en-US" altLang="zh-CN" sz="2400" i="1">
                                              <a:solidFill>
                                                <a:schemeClr val="tx2"/>
                                              </a:solidFill>
                                              <a:latin typeface="Cambria Math" panose="02040503050406030204" pitchFamily="18" charset="0"/>
                                            </a:rPr>
                                            <m:t>2</m:t>
                                          </m:r>
                                        </m:sup>
                                      </m:sSup>
                                      <m:d>
                                        <m:dPr>
                                          <m:begChr m:val="（"/>
                                          <m:endChr m:val="）"/>
                                          <m:ctrlPr>
                                            <a:rPr lang="zh-CN" altLang="en-US" sz="2400" i="1">
                                              <a:solidFill>
                                                <a:schemeClr val="tx2"/>
                                              </a:solidFill>
                                              <a:latin typeface="Cambria Math" panose="02040503050406030204" pitchFamily="18" charset="0"/>
                                            </a:rPr>
                                          </m:ctrlPr>
                                        </m:dPr>
                                        <m:e>
                                          <m:sSub>
                                            <m:sSubPr>
                                              <m:ctrlPr>
                                                <a:rPr lang="en-US" altLang="zh-CN" sz="2400" i="1">
                                                  <a:solidFill>
                                                    <a:schemeClr val="tx2"/>
                                                  </a:solidFill>
                                                  <a:latin typeface="Cambria Math" panose="02040503050406030204" pitchFamily="18" charset="0"/>
                                                </a:rPr>
                                              </m:ctrlPr>
                                            </m:sSubPr>
                                            <m:e>
                                              <m:r>
                                                <m:rPr>
                                                  <m:sty m:val="p"/>
                                                </m:rPr>
                                                <a:rPr lang="en-US" altLang="zh-CN" sz="2400">
                                                  <a:solidFill>
                                                    <a:schemeClr val="tx2"/>
                                                  </a:solidFill>
                                                  <a:latin typeface="Cambria Math" panose="02040503050406030204" pitchFamily="18" charset="0"/>
                                                </a:rPr>
                                                <m:t>c</m:t>
                                              </m:r>
                                            </m:e>
                                            <m:sub>
                                              <m:r>
                                                <a:rPr lang="en-US" altLang="zh-CN" sz="2400">
                                                  <a:solidFill>
                                                    <a:schemeClr val="tx2"/>
                                                  </a:solidFill>
                                                  <a:latin typeface="Cambria Math" panose="02040503050406030204" pitchFamily="18" charset="0"/>
                                                </a:rPr>
                                                <m:t>0</m:t>
                                              </m:r>
                                            </m:sub>
                                          </m:sSub>
                                          <m:r>
                                            <a:rPr lang="en-US" altLang="zh-CN" sz="240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m:rPr>
                                                  <m:sty m:val="p"/>
                                                </m:rPr>
                                                <a:rPr lang="en-US" altLang="zh-CN" sz="2400">
                                                  <a:solidFill>
                                                    <a:schemeClr val="tx2"/>
                                                  </a:solidFill>
                                                  <a:latin typeface="Cambria Math" panose="02040503050406030204" pitchFamily="18" charset="0"/>
                                                </a:rPr>
                                                <m:t>c</m:t>
                                              </m:r>
                                            </m:e>
                                            <m:sub>
                                              <m:r>
                                                <a:rPr lang="en-US" altLang="zh-CN" sz="2400">
                                                  <a:solidFill>
                                                    <a:schemeClr val="tx2"/>
                                                  </a:solidFill>
                                                  <a:latin typeface="Cambria Math" panose="02040503050406030204" pitchFamily="18" charset="0"/>
                                                </a:rPr>
                                                <m:t>1</m:t>
                                              </m:r>
                                            </m:sub>
                                          </m:sSub>
                                          <m:r>
                                            <m:rPr>
                                              <m:sty m:val="p"/>
                                            </m:rPr>
                                            <a:rPr lang="en-US" altLang="zh-CN" sz="2400">
                                              <a:solidFill>
                                                <a:schemeClr val="tx2"/>
                                              </a:solidFill>
                                              <a:latin typeface="Cambria Math" panose="02040503050406030204" pitchFamily="18" charset="0"/>
                                            </a:rPr>
                                            <m:t>t</m:t>
                                          </m:r>
                                          <m:r>
                                            <a:rPr lang="en-US" altLang="zh-CN" sz="2400">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m:rPr>
                                                  <m:sty m:val="p"/>
                                                </m:rPr>
                                                <a:rPr lang="en-US" altLang="zh-CN" sz="2400">
                                                  <a:solidFill>
                                                    <a:schemeClr val="tx2"/>
                                                  </a:solidFill>
                                                  <a:latin typeface="Cambria Math" panose="02040503050406030204" pitchFamily="18" charset="0"/>
                                                </a:rPr>
                                                <m:t>c</m:t>
                                              </m:r>
                                            </m:e>
                                            <m:sub>
                                              <m:r>
                                                <a:rPr lang="en-US" altLang="zh-CN" sz="2400">
                                                  <a:solidFill>
                                                    <a:schemeClr val="tx2"/>
                                                  </a:solidFill>
                                                  <a:latin typeface="Cambria Math" panose="02040503050406030204" pitchFamily="18" charset="0"/>
                                                </a:rPr>
                                                <m:t>2</m:t>
                                              </m:r>
                                            </m:sub>
                                          </m:sSub>
                                          <m:sSup>
                                            <m:sSupPr>
                                              <m:ctrlPr>
                                                <a:rPr lang="en-US" altLang="zh-CN" sz="2400" i="1">
                                                  <a:solidFill>
                                                    <a:schemeClr val="tx2"/>
                                                  </a:solidFill>
                                                  <a:latin typeface="Cambria Math" panose="02040503050406030204" pitchFamily="18" charset="0"/>
                                                </a:rPr>
                                              </m:ctrlPr>
                                            </m:sSupPr>
                                            <m:e>
                                              <m:r>
                                                <m:rPr>
                                                  <m:sty m:val="p"/>
                                                </m:rPr>
                                                <a:rPr lang="en-US" altLang="zh-CN" sz="2400">
                                                  <a:solidFill>
                                                    <a:schemeClr val="tx2"/>
                                                  </a:solidFill>
                                                  <a:latin typeface="Cambria Math" panose="02040503050406030204" pitchFamily="18" charset="0"/>
                                                </a:rPr>
                                                <m:t>t</m:t>
                                              </m:r>
                                            </m:e>
                                            <m:sup>
                                              <m:r>
                                                <a:rPr lang="en-US" altLang="zh-CN" sz="2400">
                                                  <a:solidFill>
                                                    <a:schemeClr val="tx2"/>
                                                  </a:solidFill>
                                                  <a:latin typeface="Cambria Math" panose="02040503050406030204" pitchFamily="18" charset="0"/>
                                                </a:rPr>
                                                <m:t>2</m:t>
                                              </m:r>
                                            </m:sup>
                                          </m:sSup>
                                        </m:e>
                                      </m:d>
                                    </m:num>
                                    <m:den>
                                      <m:r>
                                        <a:rPr lang="en-US" altLang="zh-CN" sz="2400" i="1">
                                          <a:solidFill>
                                            <a:schemeClr val="tx2"/>
                                          </a:solidFill>
                                          <a:latin typeface="Cambria Math" panose="02040503050406030204" pitchFamily="18" charset="0"/>
                                        </a:rPr>
                                        <m:t>𝑑</m:t>
                                      </m:r>
                                      <m:sSup>
                                        <m:sSupPr>
                                          <m:ctrlPr>
                                            <a:rPr lang="en-US" altLang="zh-CN" sz="2400" i="1">
                                              <a:solidFill>
                                                <a:schemeClr val="tx2"/>
                                              </a:solidFill>
                                              <a:latin typeface="Cambria Math" panose="02040503050406030204" pitchFamily="18" charset="0"/>
                                            </a:rPr>
                                          </m:ctrlPr>
                                        </m:sSupPr>
                                        <m:e>
                                          <m:r>
                                            <a:rPr lang="en-US" altLang="zh-CN" sz="2400" i="1">
                                              <a:solidFill>
                                                <a:schemeClr val="tx2"/>
                                              </a:solidFill>
                                              <a:latin typeface="Cambria Math" panose="02040503050406030204" pitchFamily="18" charset="0"/>
                                            </a:rPr>
                                            <m:t>𝑡</m:t>
                                          </m:r>
                                        </m:e>
                                        <m:sup>
                                          <m:r>
                                            <a:rPr lang="en-US" altLang="zh-CN" sz="2400" i="1">
                                              <a:solidFill>
                                                <a:schemeClr val="tx2"/>
                                              </a:solidFill>
                                              <a:latin typeface="Cambria Math" panose="02040503050406030204" pitchFamily="18" charset="0"/>
                                            </a:rPr>
                                            <m:t>2</m:t>
                                          </m:r>
                                        </m:sup>
                                      </m:sSup>
                                    </m:den>
                                  </m:f>
                                  <m:r>
                                    <a:rPr lang="en-US" altLang="zh-CN" sz="2400" i="1">
                                      <a:solidFill>
                                        <a:schemeClr val="tx2"/>
                                      </a:solidFill>
                                      <a:latin typeface="Cambria Math" panose="02040503050406030204" pitchFamily="18" charset="0"/>
                                    </a:rPr>
                                    <m:t>−</m:t>
                                  </m:r>
                                  <m:r>
                                    <a:rPr lang="en-US" altLang="zh-CN" sz="2400" i="1">
                                      <a:solidFill>
                                        <a:schemeClr val="tx2"/>
                                      </a:solidFill>
                                      <a:latin typeface="Cambria Math" panose="02040503050406030204" pitchFamily="18" charset="0"/>
                                    </a:rPr>
                                    <m:t>𝑡</m:t>
                                  </m:r>
                                </m:e>
                              </m:d>
                            </m:e>
                            <m:sup>
                              <m:r>
                                <a:rPr lang="en-US" altLang="zh-CN" sz="2400" i="1">
                                  <a:solidFill>
                                    <a:schemeClr val="tx2"/>
                                  </a:solidFill>
                                  <a:latin typeface="Cambria Math" panose="02040503050406030204" pitchFamily="18" charset="0"/>
                                </a:rPr>
                                <m:t>2</m:t>
                              </m:r>
                            </m:sup>
                          </m:sSup>
                        </m:e>
                      </m:nary>
                      <m:r>
                        <a:rPr lang="en-US" altLang="zh-CN" sz="2400" b="0" i="1" smtClean="0">
                          <a:solidFill>
                            <a:schemeClr val="tx2"/>
                          </a:solidFill>
                          <a:latin typeface="Cambria Math" panose="02040503050406030204" pitchFamily="18" charset="0"/>
                        </a:rPr>
                        <m:t>+</m:t>
                      </m:r>
                      <m:sSup>
                        <m:sSupPr>
                          <m:ctrlPr>
                            <a:rPr lang="en-US" altLang="zh-CN" sz="2400" i="1">
                              <a:solidFill>
                                <a:schemeClr val="tx2"/>
                              </a:solidFill>
                              <a:latin typeface="Cambria Math" panose="02040503050406030204" pitchFamily="18" charset="0"/>
                            </a:rPr>
                          </m:ctrlPr>
                        </m:sSupPr>
                        <m:e>
                          <m:d>
                            <m:dPr>
                              <m:begChr m:val="‖"/>
                              <m:endChr m:val="‖"/>
                              <m:ctrlPr>
                                <a:rPr lang="en-US" altLang="zh-CN" sz="2400" i="1">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𝑠</m:t>
                              </m:r>
                              <m:d>
                                <m:dPr>
                                  <m:ctrlPr>
                                    <a:rPr lang="en-US" altLang="zh-CN" sz="2400" i="1">
                                      <a:solidFill>
                                        <a:schemeClr val="tx2"/>
                                      </a:solidFill>
                                      <a:latin typeface="Cambria Math" panose="02040503050406030204" pitchFamily="18" charset="0"/>
                                    </a:rPr>
                                  </m:ctrlPr>
                                </m:dPr>
                                <m:e>
                                  <m:r>
                                    <a:rPr lang="en-US" altLang="zh-CN" sz="2400" i="1">
                                      <a:solidFill>
                                        <a:schemeClr val="tx2"/>
                                      </a:solidFill>
                                      <a:latin typeface="Cambria Math" panose="02040503050406030204" pitchFamily="18" charset="0"/>
                                    </a:rPr>
                                    <m:t>0</m:t>
                                  </m:r>
                                </m:e>
                              </m:d>
                              <m:r>
                                <a:rPr lang="en-US" altLang="zh-CN" sz="2400" i="1">
                                  <a:solidFill>
                                    <a:schemeClr val="tx2"/>
                                  </a:solidFill>
                                  <a:latin typeface="Cambria Math" panose="02040503050406030204" pitchFamily="18" charset="0"/>
                                </a:rPr>
                                <m:t>−0</m:t>
                              </m:r>
                            </m:e>
                          </m:d>
                        </m:e>
                        <m:sup>
                          <m:r>
                            <a:rPr lang="en-US" altLang="zh-CN" sz="2400" i="1">
                              <a:solidFill>
                                <a:schemeClr val="tx2"/>
                              </a:solidFill>
                              <a:latin typeface="Cambria Math" panose="02040503050406030204" pitchFamily="18" charset="0"/>
                            </a:rPr>
                            <m:t>2</m:t>
                          </m:r>
                        </m:sup>
                      </m:sSup>
                      <m:r>
                        <a:rPr lang="en-US" altLang="zh-CN" sz="2400" b="0" i="1" smtClean="0">
                          <a:solidFill>
                            <a:schemeClr val="tx2"/>
                          </a:solidFill>
                          <a:latin typeface="Cambria Math" panose="02040503050406030204" pitchFamily="18" charset="0"/>
                        </a:rPr>
                        <m:t>+</m:t>
                      </m:r>
                      <m:sSup>
                        <m:sSupPr>
                          <m:ctrlPr>
                            <a:rPr lang="en-US" altLang="zh-CN" sz="2400" i="1">
                              <a:solidFill>
                                <a:schemeClr val="tx2"/>
                              </a:solidFill>
                              <a:latin typeface="Cambria Math" panose="02040503050406030204" pitchFamily="18" charset="0"/>
                            </a:rPr>
                          </m:ctrlPr>
                        </m:sSupPr>
                        <m:e>
                          <m:d>
                            <m:dPr>
                              <m:begChr m:val="‖"/>
                              <m:endChr m:val="‖"/>
                              <m:ctrlPr>
                                <a:rPr lang="en-US" altLang="zh-CN" sz="2400" i="1">
                                  <a:solidFill>
                                    <a:schemeClr val="tx2"/>
                                  </a:solidFill>
                                  <a:latin typeface="Cambria Math" panose="02040503050406030204" pitchFamily="18" charset="0"/>
                                </a:rPr>
                              </m:ctrlPr>
                            </m:dPr>
                            <m:e>
                              <m:f>
                                <m:fPr>
                                  <m:ctrlPr>
                                    <a:rPr lang="en-US" altLang="zh-CN" sz="2400" i="1">
                                      <a:solidFill>
                                        <a:schemeClr val="tx2"/>
                                      </a:solidFill>
                                      <a:latin typeface="Cambria Math" panose="02040503050406030204" pitchFamily="18" charset="0"/>
                                    </a:rPr>
                                  </m:ctrlPr>
                                </m:fPr>
                                <m:num>
                                  <m:r>
                                    <a:rPr lang="en-US" altLang="zh-CN" sz="2400" i="1">
                                      <a:solidFill>
                                        <a:schemeClr val="tx2"/>
                                      </a:solidFill>
                                      <a:latin typeface="Cambria Math" panose="02040503050406030204" pitchFamily="18" charset="0"/>
                                    </a:rPr>
                                    <m:t>𝑑𝑠</m:t>
                                  </m:r>
                                </m:num>
                                <m:den>
                                  <m:r>
                                    <a:rPr lang="en-US" altLang="zh-CN" sz="2400" i="1">
                                      <a:solidFill>
                                        <a:schemeClr val="tx2"/>
                                      </a:solidFill>
                                      <a:latin typeface="Cambria Math" panose="02040503050406030204" pitchFamily="18" charset="0"/>
                                    </a:rPr>
                                    <m:t>𝑑𝑡</m:t>
                                  </m:r>
                                </m:den>
                              </m:f>
                              <m:sSub>
                                <m:sSubPr>
                                  <m:ctrlPr>
                                    <a:rPr lang="en-US" altLang="zh-CN" sz="2400" i="1">
                                      <a:solidFill>
                                        <a:schemeClr val="tx2"/>
                                      </a:solidFill>
                                      <a:latin typeface="Cambria Math" panose="02040503050406030204" pitchFamily="18" charset="0"/>
                                    </a:rPr>
                                  </m:ctrlPr>
                                </m:sSubPr>
                                <m:e>
                                  <m:d>
                                    <m:dPr>
                                      <m:begChr m:val=""/>
                                      <m:endChr m:val="|"/>
                                      <m:ctrlPr>
                                        <a:rPr lang="en-US" altLang="zh-CN" sz="2400" i="1">
                                          <a:solidFill>
                                            <a:schemeClr val="tx2"/>
                                          </a:solidFill>
                                          <a:latin typeface="Cambria Math" panose="02040503050406030204" pitchFamily="18" charset="0"/>
                                        </a:rPr>
                                      </m:ctrlPr>
                                    </m:dPr>
                                    <m:e>
                                      <m:r>
                                        <a:rPr lang="zh-CN" altLang="en-US" sz="2400">
                                          <a:solidFill>
                                            <a:schemeClr val="tx2"/>
                                          </a:solidFill>
                                          <a:latin typeface="Cambria Math" panose="02040503050406030204" pitchFamily="18" charset="0"/>
                                        </a:rPr>
                                        <m:t>​</m:t>
                                      </m:r>
                                    </m:e>
                                  </m:d>
                                </m:e>
                                <m:sub>
                                  <m:r>
                                    <a:rPr lang="en-US" altLang="zh-CN" sz="2400" i="1">
                                      <a:solidFill>
                                        <a:schemeClr val="tx2"/>
                                      </a:solidFill>
                                      <a:latin typeface="Cambria Math" panose="02040503050406030204" pitchFamily="18" charset="0"/>
                                    </a:rPr>
                                    <m:t>𝑡</m:t>
                                  </m:r>
                                  <m:r>
                                    <a:rPr lang="en-US" altLang="zh-CN" sz="2400" i="1">
                                      <a:solidFill>
                                        <a:schemeClr val="tx2"/>
                                      </a:solidFill>
                                      <a:latin typeface="Cambria Math" panose="02040503050406030204" pitchFamily="18" charset="0"/>
                                    </a:rPr>
                                    <m:t>=0</m:t>
                                  </m:r>
                                </m:sub>
                              </m:sSub>
                              <m:r>
                                <a:rPr lang="en-US" altLang="zh-CN" sz="2400" i="1">
                                  <a:solidFill>
                                    <a:schemeClr val="tx2"/>
                                  </a:solidFill>
                                  <a:latin typeface="Cambria Math" panose="02040503050406030204" pitchFamily="18" charset="0"/>
                                </a:rPr>
                                <m:t>−0</m:t>
                              </m:r>
                            </m:e>
                          </m:d>
                        </m:e>
                        <m:sup>
                          <m:r>
                            <a:rPr lang="en-US" altLang="zh-CN" sz="2400" i="1">
                              <a:solidFill>
                                <a:schemeClr val="tx2"/>
                              </a:solidFill>
                              <a:latin typeface="Cambria Math" panose="02040503050406030204" pitchFamily="18" charset="0"/>
                            </a:rPr>
                            <m:t>2</m:t>
                          </m:r>
                        </m:sup>
                      </m:sSup>
                    </m:oMath>
                  </m:oMathPara>
                </a14:m>
                <a:endParaRPr lang="zh-CN" altLang="en-US" sz="2400" dirty="0"/>
              </a:p>
            </p:txBody>
          </p:sp>
        </mc:Choice>
        <mc:Fallback xmlns="">
          <p:sp>
            <p:nvSpPr>
              <p:cNvPr id="15" name="文本框 14">
                <a:extLst>
                  <a:ext uri="{FF2B5EF4-FFF2-40B4-BE49-F238E27FC236}">
                    <a16:creationId xmlns:a16="http://schemas.microsoft.com/office/drawing/2014/main" id="{F775D14F-25D4-3830-009E-796BF7DFC922}"/>
                  </a:ext>
                </a:extLst>
              </p:cNvPr>
              <p:cNvSpPr txBox="1">
                <a:spLocks noRot="1" noChangeAspect="1" noMove="1" noResize="1" noEditPoints="1" noAdjustHandles="1" noChangeArrowheads="1" noChangeShapeType="1" noTextEdit="1"/>
              </p:cNvSpPr>
              <p:nvPr/>
            </p:nvSpPr>
            <p:spPr>
              <a:xfrm>
                <a:off x="679450" y="3111297"/>
                <a:ext cx="11214100" cy="114884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7345339-9606-0B5E-A61F-BA61973E7470}"/>
                  </a:ext>
                </a:extLst>
              </p:cNvPr>
              <p:cNvSpPr txBox="1"/>
              <p:nvPr/>
            </p:nvSpPr>
            <p:spPr>
              <a:xfrm>
                <a:off x="2676525" y="4654550"/>
                <a:ext cx="7219950" cy="7078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unc>
                        <m:funcPr>
                          <m:ctrlPr>
                            <a:rPr lang="en-US" altLang="zh-CN" sz="4000" b="0" i="1" smtClean="0">
                              <a:solidFill>
                                <a:schemeClr val="tx2"/>
                              </a:solidFill>
                              <a:latin typeface="Cambria Math" panose="02040503050406030204" pitchFamily="18" charset="0"/>
                            </a:rPr>
                          </m:ctrlPr>
                        </m:funcPr>
                        <m:fName>
                          <m:r>
                            <m:rPr>
                              <m:sty m:val="p"/>
                            </m:rPr>
                            <a:rPr lang="en-US" altLang="zh-CN" sz="4000" b="0" i="0" smtClean="0">
                              <a:solidFill>
                                <a:schemeClr val="tx2"/>
                              </a:solidFill>
                              <a:latin typeface="Cambria Math" panose="02040503050406030204" pitchFamily="18" charset="0"/>
                            </a:rPr>
                            <m:t>min</m:t>
                          </m:r>
                        </m:fName>
                        <m:e>
                          <m:r>
                            <a:rPr lang="en-US" altLang="zh-CN" sz="4000" b="0" i="1" smtClean="0">
                              <a:solidFill>
                                <a:schemeClr val="tx2"/>
                              </a:solidFill>
                              <a:latin typeface="Cambria Math" panose="02040503050406030204" pitchFamily="18" charset="0"/>
                            </a:rPr>
                            <m:t>𝐿</m:t>
                          </m:r>
                          <m:r>
                            <a:rPr lang="en-US" altLang="zh-CN" sz="4000" b="0" i="1" smtClean="0">
                              <a:solidFill>
                                <a:schemeClr val="tx2"/>
                              </a:solidFill>
                              <a:latin typeface="Cambria Math" panose="02040503050406030204" pitchFamily="18" charset="0"/>
                            </a:rPr>
                            <m:t>(</m:t>
                          </m:r>
                          <m:sSub>
                            <m:sSubPr>
                              <m:ctrlPr>
                                <a:rPr lang="en-US" altLang="zh-CN" sz="4000" b="0" i="1" smtClean="0">
                                  <a:solidFill>
                                    <a:schemeClr val="tx2"/>
                                  </a:solidFill>
                                  <a:latin typeface="Cambria Math" panose="02040503050406030204" pitchFamily="18" charset="0"/>
                                </a:rPr>
                              </m:ctrlPr>
                            </m:sSubPr>
                            <m:e>
                              <m:r>
                                <a:rPr lang="en-US" altLang="zh-CN" sz="4000" b="0" i="1" smtClean="0">
                                  <a:solidFill>
                                    <a:schemeClr val="tx2"/>
                                  </a:solidFill>
                                  <a:latin typeface="Cambria Math" panose="02040503050406030204" pitchFamily="18" charset="0"/>
                                </a:rPr>
                                <m:t>𝑐</m:t>
                              </m:r>
                            </m:e>
                            <m:sub>
                              <m:r>
                                <a:rPr lang="en-US" altLang="zh-CN" sz="4000" b="0" i="1" smtClean="0">
                                  <a:solidFill>
                                    <a:schemeClr val="tx2"/>
                                  </a:solidFill>
                                  <a:latin typeface="Cambria Math" panose="02040503050406030204" pitchFamily="18" charset="0"/>
                                </a:rPr>
                                <m:t>1</m:t>
                              </m:r>
                            </m:sub>
                          </m:sSub>
                          <m:r>
                            <a:rPr lang="en-US" altLang="zh-CN" sz="4000" b="0" i="1" smtClean="0">
                              <a:solidFill>
                                <a:schemeClr val="tx2"/>
                              </a:solidFill>
                              <a:latin typeface="Cambria Math" panose="02040503050406030204" pitchFamily="18" charset="0"/>
                            </a:rPr>
                            <m:t>,</m:t>
                          </m:r>
                          <m:sSub>
                            <m:sSubPr>
                              <m:ctrlPr>
                                <a:rPr lang="en-US" altLang="zh-CN" sz="4000" b="0" i="1" smtClean="0">
                                  <a:solidFill>
                                    <a:schemeClr val="tx2"/>
                                  </a:solidFill>
                                  <a:latin typeface="Cambria Math" panose="02040503050406030204" pitchFamily="18" charset="0"/>
                                </a:rPr>
                              </m:ctrlPr>
                            </m:sSubPr>
                            <m:e>
                              <m:r>
                                <a:rPr lang="en-US" altLang="zh-CN" sz="4000" b="0" i="1" smtClean="0">
                                  <a:solidFill>
                                    <a:schemeClr val="tx2"/>
                                  </a:solidFill>
                                  <a:latin typeface="Cambria Math" panose="02040503050406030204" pitchFamily="18" charset="0"/>
                                </a:rPr>
                                <m:t>𝑐</m:t>
                              </m:r>
                            </m:e>
                            <m:sub>
                              <m:r>
                                <a:rPr lang="en-US" altLang="zh-CN" sz="4000" b="0" i="1" smtClean="0">
                                  <a:solidFill>
                                    <a:schemeClr val="tx2"/>
                                  </a:solidFill>
                                  <a:latin typeface="Cambria Math" panose="02040503050406030204" pitchFamily="18" charset="0"/>
                                </a:rPr>
                                <m:t>2</m:t>
                              </m:r>
                            </m:sub>
                          </m:sSub>
                          <m:r>
                            <a:rPr lang="en-US" altLang="zh-CN" sz="4000" b="0" i="1" smtClean="0">
                              <a:solidFill>
                                <a:schemeClr val="tx2"/>
                              </a:solidFill>
                              <a:latin typeface="Cambria Math" panose="02040503050406030204" pitchFamily="18" charset="0"/>
                            </a:rPr>
                            <m:t>,</m:t>
                          </m:r>
                          <m:sSub>
                            <m:sSubPr>
                              <m:ctrlPr>
                                <a:rPr lang="en-US" altLang="zh-CN" sz="4000" b="0" i="1" smtClean="0">
                                  <a:solidFill>
                                    <a:schemeClr val="tx2"/>
                                  </a:solidFill>
                                  <a:latin typeface="Cambria Math" panose="02040503050406030204" pitchFamily="18" charset="0"/>
                                </a:rPr>
                              </m:ctrlPr>
                            </m:sSubPr>
                            <m:e>
                              <m:r>
                                <a:rPr lang="en-US" altLang="zh-CN" sz="4000" b="0" i="1" smtClean="0">
                                  <a:solidFill>
                                    <a:schemeClr val="tx2"/>
                                  </a:solidFill>
                                  <a:latin typeface="Cambria Math" panose="02040503050406030204" pitchFamily="18" charset="0"/>
                                </a:rPr>
                                <m:t>𝑐</m:t>
                              </m:r>
                            </m:e>
                            <m:sub>
                              <m:r>
                                <a:rPr lang="en-US" altLang="zh-CN" sz="4000" b="0" i="1" smtClean="0">
                                  <a:solidFill>
                                    <a:schemeClr val="tx2"/>
                                  </a:solidFill>
                                  <a:latin typeface="Cambria Math" panose="02040503050406030204" pitchFamily="18" charset="0"/>
                                </a:rPr>
                                <m:t>3</m:t>
                              </m:r>
                            </m:sub>
                          </m:sSub>
                          <m:r>
                            <a:rPr lang="en-US" altLang="zh-CN" sz="4000" b="0" i="1" smtClean="0">
                              <a:solidFill>
                                <a:schemeClr val="tx2"/>
                              </a:solidFill>
                              <a:latin typeface="Cambria Math" panose="02040503050406030204" pitchFamily="18" charset="0"/>
                            </a:rPr>
                            <m:t>)</m:t>
                          </m:r>
                        </m:e>
                      </m:func>
                    </m:oMath>
                  </m:oMathPara>
                </a14:m>
                <a:endParaRPr lang="zh-CN" altLang="en-US" sz="4000" dirty="0">
                  <a:solidFill>
                    <a:schemeClr val="tx2"/>
                  </a:solidFill>
                </a:endParaRPr>
              </a:p>
            </p:txBody>
          </p:sp>
        </mc:Choice>
        <mc:Fallback xmlns="">
          <p:sp>
            <p:nvSpPr>
              <p:cNvPr id="2" name="文本框 1">
                <a:extLst>
                  <a:ext uri="{FF2B5EF4-FFF2-40B4-BE49-F238E27FC236}">
                    <a16:creationId xmlns:a16="http://schemas.microsoft.com/office/drawing/2014/main" id="{47345339-9606-0B5E-A61F-BA61973E7470}"/>
                  </a:ext>
                </a:extLst>
              </p:cNvPr>
              <p:cNvSpPr txBox="1">
                <a:spLocks noRot="1" noChangeAspect="1" noMove="1" noResize="1" noEditPoints="1" noAdjustHandles="1" noChangeArrowheads="1" noChangeShapeType="1" noTextEdit="1"/>
              </p:cNvSpPr>
              <p:nvPr/>
            </p:nvSpPr>
            <p:spPr>
              <a:xfrm>
                <a:off x="2676525" y="4654550"/>
                <a:ext cx="7219950" cy="707886"/>
              </a:xfrm>
              <a:prstGeom prst="rect">
                <a:avLst/>
              </a:prstGeom>
              <a:blipFill>
                <a:blip r:embed="rId7"/>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6EF34DCF-06F0-6CA1-AE17-38D7755ABC34}"/>
              </a:ext>
            </a:extLst>
          </p:cNvPr>
          <p:cNvSpPr txBox="1"/>
          <p:nvPr/>
        </p:nvSpPr>
        <p:spPr>
          <a:xfrm>
            <a:off x="990600" y="4365934"/>
            <a:ext cx="1955800" cy="584775"/>
          </a:xfrm>
          <a:prstGeom prst="rect">
            <a:avLst/>
          </a:prstGeom>
          <a:noFill/>
        </p:spPr>
        <p:txBody>
          <a:bodyPr wrap="square" rtlCol="0">
            <a:spAutoFit/>
          </a:bodyPr>
          <a:lstStyle/>
          <a:p>
            <a:pPr algn="l"/>
            <a:r>
              <a:rPr lang="zh-CN" altLang="en-US" sz="3200" dirty="0"/>
              <a:t>损失函数 </a:t>
            </a:r>
          </a:p>
        </p:txBody>
      </p:sp>
      <p:sp>
        <p:nvSpPr>
          <p:cNvPr id="10" name="文本框 9">
            <a:extLst>
              <a:ext uri="{FF2B5EF4-FFF2-40B4-BE49-F238E27FC236}">
                <a16:creationId xmlns:a16="http://schemas.microsoft.com/office/drawing/2014/main" id="{7D23F345-3215-3949-58FB-0D7893FF4C12}"/>
              </a:ext>
            </a:extLst>
          </p:cNvPr>
          <p:cNvSpPr txBox="1"/>
          <p:nvPr/>
        </p:nvSpPr>
        <p:spPr>
          <a:xfrm>
            <a:off x="5584825" y="1960377"/>
            <a:ext cx="1955800" cy="584775"/>
          </a:xfrm>
          <a:prstGeom prst="rect">
            <a:avLst/>
          </a:prstGeom>
          <a:noFill/>
        </p:spPr>
        <p:txBody>
          <a:bodyPr wrap="square" rtlCol="0">
            <a:spAutoFit/>
          </a:bodyPr>
          <a:lstStyle/>
          <a:p>
            <a:pPr algn="l"/>
            <a:r>
              <a:rPr lang="zh-CN" altLang="en-US" sz="3200" dirty="0"/>
              <a:t>模型 </a:t>
            </a:r>
          </a:p>
        </p:txBody>
      </p:sp>
    </p:spTree>
    <p:extLst>
      <p:ext uri="{BB962C8B-B14F-4D97-AF65-F5344CB8AC3E}">
        <p14:creationId xmlns:p14="http://schemas.microsoft.com/office/powerpoint/2010/main" val="305445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4177</Words>
  <Application>Microsoft Macintosh PowerPoint</Application>
  <PresentationFormat>宽屏</PresentationFormat>
  <Paragraphs>364</Paragraphs>
  <Slides>54</Slides>
  <Notes>1</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54</vt:i4>
      </vt:variant>
    </vt:vector>
  </HeadingPairs>
  <TitlesOfParts>
    <vt:vector size="65" baseType="lpstr">
      <vt:lpstr>微软雅黑</vt:lpstr>
      <vt:lpstr>等线</vt:lpstr>
      <vt:lpstr>黑体</vt:lpstr>
      <vt:lpstr>Arial</vt:lpstr>
      <vt:lpstr>Book Antiqua</vt:lpstr>
      <vt:lpstr>Cambria Math</vt:lpstr>
      <vt:lpstr>Times New Roman</vt:lpstr>
      <vt:lpstr>Wingdings</vt:lpstr>
      <vt:lpstr>1_自定义设计方案</vt:lpstr>
      <vt:lpstr>2_自定义设计方案</vt:lpstr>
      <vt:lpstr>3_自定义设计方案</vt:lpstr>
      <vt:lpstr>PowerPoint 演示文稿</vt:lpstr>
      <vt:lpstr>目录</vt:lpstr>
      <vt:lpstr>目录</vt:lpstr>
      <vt:lpstr>神经网络求解偏微分方程介绍</vt:lpstr>
      <vt:lpstr>神经网络求解偏微分方程介绍</vt:lpstr>
      <vt:lpstr>神经网络求解偏微分方程介绍</vt:lpstr>
      <vt:lpstr>目录</vt:lpstr>
      <vt:lpstr>求解一个未知函数的思路</vt:lpstr>
      <vt:lpstr>求解一个未知函数的思路</vt:lpstr>
      <vt:lpstr>求解一个未知函数的思路：更复杂的问题，换参数化方法</vt:lpstr>
      <vt:lpstr>学习方程解：PINN</vt:lpstr>
      <vt:lpstr>学习方程解：PINN特点</vt:lpstr>
      <vt:lpstr>学习方程解：PINN流程图</vt:lpstr>
      <vt:lpstr>学习方程解：残差优化历史</vt:lpstr>
      <vt:lpstr>学习方程解：PINN历史</vt:lpstr>
      <vt:lpstr>学习方程解：PINN历史</vt:lpstr>
      <vt:lpstr>学习方程解：1994 vs. 2018</vt:lpstr>
      <vt:lpstr>学习方程解：1994 示例</vt:lpstr>
      <vt:lpstr>学习方程解：PINN示例</vt:lpstr>
      <vt:lpstr>学习方程解：Deep Ritz方法介绍</vt:lpstr>
      <vt:lpstr>学习方程解：Deep Ritz方法示例</vt:lpstr>
      <vt:lpstr>学习方程解：Deep Ritz方法高维示例</vt:lpstr>
      <vt:lpstr>学习方程解：WAN方法</vt:lpstr>
      <vt:lpstr>学习方程解：WAN方法</vt:lpstr>
      <vt:lpstr>学习方程解：WAN方法示例</vt:lpstr>
      <vt:lpstr>讨论：参数化解有什么好处和不好的地方</vt:lpstr>
      <vt:lpstr>目录</vt:lpstr>
      <vt:lpstr>学习解算子：问题背景</vt:lpstr>
      <vt:lpstr>学习解算子：问题背景</vt:lpstr>
      <vt:lpstr>学习解算子：DeepONet</vt:lpstr>
      <vt:lpstr>学习解算子：DeepONet示例</vt:lpstr>
      <vt:lpstr>学习解算子：格林函数</vt:lpstr>
      <vt:lpstr>学习解算子：傅里叶神经算子</vt:lpstr>
      <vt:lpstr>学习解算子：傅里叶神经算子流程图</vt:lpstr>
      <vt:lpstr>学习解算子：傅里叶神经算子示例</vt:lpstr>
      <vt:lpstr>讨论：还可以怎么构造损失函数？</vt:lpstr>
      <vt:lpstr>学习解算子：MOD-Net (Model-Operator-Data Network )</vt:lpstr>
      <vt:lpstr>学习解算子：MOD-Net</vt:lpstr>
      <vt:lpstr>目录</vt:lpstr>
      <vt:lpstr>误差分析：线性方程组的Jacobi迭代求解</vt:lpstr>
      <vt:lpstr>误差分析：Poisson方程的DNN求解</vt:lpstr>
      <vt:lpstr>Convergence difference</vt:lpstr>
      <vt:lpstr>应用与拓展：Multi-Scale DNN</vt:lpstr>
      <vt:lpstr>PowerPoint 演示文稿</vt:lpstr>
      <vt:lpstr>Radial scaling in k-space</vt:lpstr>
      <vt:lpstr>MscaleDNN structures</vt:lpstr>
      <vt:lpstr>Two dim case: complex domain</vt:lpstr>
      <vt:lpstr>Sub-space decomposition</vt:lpstr>
      <vt:lpstr>Sub-space decomposition</vt:lpstr>
      <vt:lpstr>Sub-space decomposition</vt:lpstr>
      <vt:lpstr>思考题</vt:lpstr>
      <vt:lpstr>思考题答案</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Microsoft Office User</cp:lastModifiedBy>
  <cp:revision>639</cp:revision>
  <dcterms:created xsi:type="dcterms:W3CDTF">2020-06-05T07:59:00Z</dcterms:created>
  <dcterms:modified xsi:type="dcterms:W3CDTF">2025-10-09T06:36:52Z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0FE3EF06A9C74838A2BB9773EB8F8EE0_12</vt:lpwstr>
  </property>
  <property fmtid="{D5CDD505-2E9C-101B-9397-08002B2CF9AE}" pid="3" name="KSOProductBuildVer">
    <vt:lpwstr>2052-12.1.0.19770</vt:lpwstr>
  </property>
</Properties>
</file>